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8"/>
  </p:notesMasterIdLst>
  <p:handoutMasterIdLst>
    <p:handoutMasterId r:id="rId29"/>
  </p:handoutMasterIdLst>
  <p:sldIdLst>
    <p:sldId id="998" r:id="rId5"/>
    <p:sldId id="344" r:id="rId6"/>
    <p:sldId id="994" r:id="rId7"/>
    <p:sldId id="369" r:id="rId8"/>
    <p:sldId id="371" r:id="rId9"/>
    <p:sldId id="372" r:id="rId10"/>
    <p:sldId id="362" r:id="rId11"/>
    <p:sldId id="343" r:id="rId12"/>
    <p:sldId id="1002" r:id="rId13"/>
    <p:sldId id="1000" r:id="rId14"/>
    <p:sldId id="1005" r:id="rId15"/>
    <p:sldId id="1004" r:id="rId16"/>
    <p:sldId id="380" r:id="rId17"/>
    <p:sldId id="1006" r:id="rId18"/>
    <p:sldId id="374" r:id="rId19"/>
    <p:sldId id="376" r:id="rId20"/>
    <p:sldId id="347" r:id="rId21"/>
    <p:sldId id="997" r:id="rId22"/>
    <p:sldId id="1001" r:id="rId23"/>
    <p:sldId id="1003" r:id="rId24"/>
    <p:sldId id="386" r:id="rId25"/>
    <p:sldId id="987" r:id="rId26"/>
    <p:sldId id="283"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76F332-5FF5-579B-4353-EC424DD15CF1}" name="Michael Psihogios" initials="MP" userId="S::mpsihogios@atlassalt.com::4e7054e2-3ce0-4e13-8f1e-f70c640eb93a" providerId="AD"/>
  <p188:author id="{6201BF70-CB6C-636F-0001-3E97991857A4}" name="Alasdair Federico" initials="AF" userId="S::afederico@atlassalt.com::69bbffc8-6d32-4586-9f61-0fd6e7f63570" providerId="AD"/>
  <p188:author id="{74A9CA7C-F9F1-7F1F-A69B-490A449BA5B0}" name="Alex Walker" initials="AW" userId="S::alex@iciinnovations.com::4751e5be-3fc0-43b5-87b1-e1b17c53de2d" providerId="AD"/>
  <p188:author id="{E9864FC7-43B8-B539-67B6-35FE20071D86}" name="Andrew Smith" initials="AS" userId="S::asmith@atlassalt.com::798c1095-9bd9-4c38-86ac-cf97f8370b6f" providerId="AD"/>
  <p188:author id="{64C2FDE4-4211-EDDB-57D3-13C901F11F64}" name="Jennifer Cummings" initials="JC" userId="S::jcummings@atlassalt.com::b6e57e14-be83-46f0-8201-e2feb0a475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A2FF"/>
    <a:srgbClr val="E5E4E2"/>
    <a:srgbClr val="BDC3C7"/>
    <a:srgbClr val="95A5A6"/>
    <a:srgbClr val="333333"/>
    <a:srgbClr val="ECF0F1"/>
    <a:srgbClr val="BDBDBD"/>
    <a:srgbClr val="003366"/>
    <a:srgbClr val="2C3E50"/>
    <a:srgbClr val="0311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3006" y="1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atlassaltnl-my.sharepoint.com/personal/mpsihogios_atlassalt_com/Documents/8.%20Research/SaltmarketINfo/NA_SaltMarket_Research%20with%20comment%20Stefa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tlassaltnl-my.sharepoint.com/personal/mpsihogios_atlassalt_com/Documents/8.%20Research/SaltmarketINfo/NA_SaltMarket_Researc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tlassaltnl-my.sharepoint.com/personal/mpsihogios_atlassalt_com/Documents/8.%20Research/SaltmarketINfo/NA_SaltMarket_Research.xlsx"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d.docs.live.net/89140e5566f7677d/Caveco%20Consulting%20Ltd/GHG%20Graph.xlsx"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60606060606062"/>
          <c:y val="7.4069357885737805E-2"/>
          <c:w val="0.43469726795514196"/>
          <c:h val="0.7083504452666812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D8-4D41-A36C-110B1C12A80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CD8-4D41-A36C-110B1C12A806}"/>
              </c:ext>
            </c:extLst>
          </c:dPt>
          <c:dPt>
            <c:idx val="2"/>
            <c:bubble3D val="0"/>
            <c:explosion val="27"/>
            <c:spPr>
              <a:solidFill>
                <a:schemeClr val="accent5"/>
              </a:solidFill>
              <a:ln w="19050">
                <a:solidFill>
                  <a:schemeClr val="lt1"/>
                </a:solidFill>
              </a:ln>
              <a:effectLst/>
            </c:spPr>
            <c:extLst>
              <c:ext xmlns:c16="http://schemas.microsoft.com/office/drawing/2014/chart" uri="{C3380CC4-5D6E-409C-BE32-E72D297353CC}">
                <c16:uniqueId val="{00000005-DCD8-4D41-A36C-110B1C12A806}"/>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DCD8-4D41-A36C-110B1C12A806}"/>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DCD8-4D41-A36C-110B1C12A806}"/>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DCD8-4D41-A36C-110B1C12A806}"/>
              </c:ext>
            </c:extLst>
          </c:dPt>
          <c:dPt>
            <c:idx val="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D-DCD8-4D41-A36C-110B1C12A806}"/>
              </c:ext>
            </c:extLst>
          </c:dPt>
          <c:cat>
            <c:strRef>
              <c:f>'[NA_SaltMarket_Research with comment Stefan.xlsx]Summary'!$A$110:$A$116</c:f>
              <c:strCache>
                <c:ptCount val="7"/>
                <c:pt idx="0">
                  <c:v>Chemical</c:v>
                </c:pt>
                <c:pt idx="1">
                  <c:v>Food</c:v>
                </c:pt>
                <c:pt idx="2">
                  <c:v>De-icing</c:v>
                </c:pt>
                <c:pt idx="3">
                  <c:v>Water Treat.</c:v>
                </c:pt>
                <c:pt idx="4">
                  <c:v>Med/Pharma</c:v>
                </c:pt>
                <c:pt idx="5">
                  <c:v>Feed</c:v>
                </c:pt>
                <c:pt idx="6">
                  <c:v>Other</c:v>
                </c:pt>
              </c:strCache>
            </c:strRef>
          </c:cat>
          <c:val>
            <c:numRef>
              <c:f>'[NA_SaltMarket_Research with comment Stefan.xlsx]Summary'!$I$110:$I$116</c:f>
              <c:numCache>
                <c:formatCode>0.0%</c:formatCode>
                <c:ptCount val="7"/>
                <c:pt idx="0">
                  <c:v>0.29393572957358444</c:v>
                </c:pt>
                <c:pt idx="1">
                  <c:v>9.5172223689408073E-2</c:v>
                </c:pt>
                <c:pt idx="2">
                  <c:v>0.44738679831328698</c:v>
                </c:pt>
                <c:pt idx="3">
                  <c:v>5.3406441841174705E-2</c:v>
                </c:pt>
                <c:pt idx="4">
                  <c:v>1.3559107166253735E-3</c:v>
                </c:pt>
                <c:pt idx="5">
                  <c:v>2.9563442046791316E-2</c:v>
                </c:pt>
                <c:pt idx="6">
                  <c:v>7.9179453819129053E-2</c:v>
                </c:pt>
              </c:numCache>
            </c:numRef>
          </c:val>
          <c:extLst>
            <c:ext xmlns:c16="http://schemas.microsoft.com/office/drawing/2014/chart" uri="{C3380CC4-5D6E-409C-BE32-E72D297353CC}">
              <c16:uniqueId val="{0000000E-DCD8-4D41-A36C-110B1C12A80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1756824146981624"/>
          <c:y val="0.15798556430446195"/>
          <c:w val="0.25097462817147859"/>
          <c:h val="0.6568292505103529"/>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[NA_SaltMarket_Research.xlsx]Summary!$A$92</c:f>
              <c:strCache>
                <c:ptCount val="1"/>
                <c:pt idx="0">
                  <c:v>US</c:v>
                </c:pt>
              </c:strCache>
            </c:strRef>
          </c:tx>
          <c:spPr>
            <a:solidFill>
              <a:schemeClr val="accent1"/>
            </a:solidFill>
            <a:ln>
              <a:noFill/>
            </a:ln>
            <a:effectLst/>
          </c:spPr>
          <c:invertIfNegative val="0"/>
          <c:cat>
            <c:strRef>
              <c:f>[NA_SaltMarket_Research.xlsx]Summary!$J$91:$O$91</c:f>
              <c:strCache>
                <c:ptCount val="6"/>
                <c:pt idx="0">
                  <c:v>2018</c:v>
                </c:pt>
                <c:pt idx="1">
                  <c:v>2019</c:v>
                </c:pt>
                <c:pt idx="2">
                  <c:v>2020</c:v>
                </c:pt>
                <c:pt idx="3">
                  <c:v>2021</c:v>
                </c:pt>
                <c:pt idx="4">
                  <c:v>2022</c:v>
                </c:pt>
                <c:pt idx="5">
                  <c:v>2023e</c:v>
                </c:pt>
              </c:strCache>
            </c:strRef>
          </c:cat>
          <c:val>
            <c:numRef>
              <c:f>[NA_SaltMarket_Research.xlsx]Summary!$J$92:$O$92</c:f>
              <c:numCache>
                <c:formatCode>#,##0</c:formatCode>
                <c:ptCount val="6"/>
                <c:pt idx="0">
                  <c:v>43812.168999999994</c:v>
                </c:pt>
                <c:pt idx="1">
                  <c:v>44915.048999999999</c:v>
                </c:pt>
                <c:pt idx="2">
                  <c:v>42922.447</c:v>
                </c:pt>
                <c:pt idx="3">
                  <c:v>41847.472000000002</c:v>
                </c:pt>
                <c:pt idx="4">
                  <c:v>42782.68</c:v>
                </c:pt>
                <c:pt idx="5">
                  <c:v>46248.509454545456</c:v>
                </c:pt>
              </c:numCache>
            </c:numRef>
          </c:val>
          <c:extLst>
            <c:ext xmlns:c16="http://schemas.microsoft.com/office/drawing/2014/chart" uri="{C3380CC4-5D6E-409C-BE32-E72D297353CC}">
              <c16:uniqueId val="{00000000-8591-4F23-A042-67A315E59618}"/>
            </c:ext>
          </c:extLst>
        </c:ser>
        <c:ser>
          <c:idx val="1"/>
          <c:order val="1"/>
          <c:tx>
            <c:strRef>
              <c:f>[NA_SaltMarket_Research.xlsx]Summary!$A$93</c:f>
              <c:strCache>
                <c:ptCount val="1"/>
                <c:pt idx="0">
                  <c:v>Canada</c:v>
                </c:pt>
              </c:strCache>
            </c:strRef>
          </c:tx>
          <c:spPr>
            <a:solidFill>
              <a:schemeClr val="accent2"/>
            </a:solidFill>
            <a:ln>
              <a:noFill/>
            </a:ln>
            <a:effectLst/>
          </c:spPr>
          <c:invertIfNegative val="0"/>
          <c:cat>
            <c:strRef>
              <c:f>[NA_SaltMarket_Research.xlsx]Summary!$J$91:$O$91</c:f>
              <c:strCache>
                <c:ptCount val="6"/>
                <c:pt idx="0">
                  <c:v>2018</c:v>
                </c:pt>
                <c:pt idx="1">
                  <c:v>2019</c:v>
                </c:pt>
                <c:pt idx="2">
                  <c:v>2020</c:v>
                </c:pt>
                <c:pt idx="3">
                  <c:v>2021</c:v>
                </c:pt>
                <c:pt idx="4">
                  <c:v>2022</c:v>
                </c:pt>
                <c:pt idx="5">
                  <c:v>2023e</c:v>
                </c:pt>
              </c:strCache>
            </c:strRef>
          </c:cat>
          <c:val>
            <c:numRef>
              <c:f>[NA_SaltMarket_Research.xlsx]Summary!$J$93:$O$93</c:f>
              <c:numCache>
                <c:formatCode>#,##0</c:formatCode>
                <c:ptCount val="6"/>
                <c:pt idx="0">
                  <c:v>11313.508</c:v>
                </c:pt>
                <c:pt idx="1">
                  <c:v>11386.624</c:v>
                </c:pt>
                <c:pt idx="2">
                  <c:v>12511.142</c:v>
                </c:pt>
                <c:pt idx="3">
                  <c:v>12178.932000000001</c:v>
                </c:pt>
                <c:pt idx="4">
                  <c:v>12295.125</c:v>
                </c:pt>
                <c:pt idx="5">
                  <c:v>12155.896549090909</c:v>
                </c:pt>
              </c:numCache>
            </c:numRef>
          </c:val>
          <c:extLst>
            <c:ext xmlns:c16="http://schemas.microsoft.com/office/drawing/2014/chart" uri="{C3380CC4-5D6E-409C-BE32-E72D297353CC}">
              <c16:uniqueId val="{00000001-8591-4F23-A042-67A315E59618}"/>
            </c:ext>
          </c:extLst>
        </c:ser>
        <c:ser>
          <c:idx val="2"/>
          <c:order val="2"/>
          <c:tx>
            <c:strRef>
              <c:f>[NA_SaltMarket_Research.xlsx]Summary!$A$94</c:f>
              <c:strCache>
                <c:ptCount val="1"/>
                <c:pt idx="0">
                  <c:v>Chile</c:v>
                </c:pt>
              </c:strCache>
            </c:strRef>
          </c:tx>
          <c:spPr>
            <a:solidFill>
              <a:schemeClr val="accent3"/>
            </a:solidFill>
            <a:ln>
              <a:noFill/>
            </a:ln>
            <a:effectLst/>
          </c:spPr>
          <c:invertIfNegative val="0"/>
          <c:cat>
            <c:strRef>
              <c:f>[NA_SaltMarket_Research.xlsx]Summary!$J$91:$O$91</c:f>
              <c:strCache>
                <c:ptCount val="6"/>
                <c:pt idx="0">
                  <c:v>2018</c:v>
                </c:pt>
                <c:pt idx="1">
                  <c:v>2019</c:v>
                </c:pt>
                <c:pt idx="2">
                  <c:v>2020</c:v>
                </c:pt>
                <c:pt idx="3">
                  <c:v>2021</c:v>
                </c:pt>
                <c:pt idx="4">
                  <c:v>2022</c:v>
                </c:pt>
                <c:pt idx="5">
                  <c:v>2023e</c:v>
                </c:pt>
              </c:strCache>
            </c:strRef>
          </c:cat>
          <c:val>
            <c:numRef>
              <c:f>[NA_SaltMarket_Research.xlsx]Summary!$J$94:$O$94</c:f>
              <c:numCache>
                <c:formatCode>#,##0</c:formatCode>
                <c:ptCount val="6"/>
                <c:pt idx="0">
                  <c:v>7330.1270000000004</c:v>
                </c:pt>
                <c:pt idx="1">
                  <c:v>6962.1080000000002</c:v>
                </c:pt>
                <c:pt idx="2">
                  <c:v>3889.357</c:v>
                </c:pt>
                <c:pt idx="3">
                  <c:v>5206.18</c:v>
                </c:pt>
                <c:pt idx="4">
                  <c:v>5458.6220000000003</c:v>
                </c:pt>
                <c:pt idx="5">
                  <c:v>4449.3752727272731</c:v>
                </c:pt>
              </c:numCache>
            </c:numRef>
          </c:val>
          <c:extLst>
            <c:ext xmlns:c16="http://schemas.microsoft.com/office/drawing/2014/chart" uri="{C3380CC4-5D6E-409C-BE32-E72D297353CC}">
              <c16:uniqueId val="{00000002-8591-4F23-A042-67A315E59618}"/>
            </c:ext>
          </c:extLst>
        </c:ser>
        <c:ser>
          <c:idx val="3"/>
          <c:order val="3"/>
          <c:tx>
            <c:strRef>
              <c:f>[NA_SaltMarket_Research.xlsx]Summary!$A$95</c:f>
              <c:strCache>
                <c:ptCount val="1"/>
                <c:pt idx="0">
                  <c:v>Mexico</c:v>
                </c:pt>
              </c:strCache>
            </c:strRef>
          </c:tx>
          <c:spPr>
            <a:solidFill>
              <a:schemeClr val="accent4"/>
            </a:solidFill>
            <a:ln>
              <a:noFill/>
            </a:ln>
            <a:effectLst/>
          </c:spPr>
          <c:invertIfNegative val="0"/>
          <c:cat>
            <c:strRef>
              <c:f>[NA_SaltMarket_Research.xlsx]Summary!$J$91:$O$91</c:f>
              <c:strCache>
                <c:ptCount val="6"/>
                <c:pt idx="0">
                  <c:v>2018</c:v>
                </c:pt>
                <c:pt idx="1">
                  <c:v>2019</c:v>
                </c:pt>
                <c:pt idx="2">
                  <c:v>2020</c:v>
                </c:pt>
                <c:pt idx="3">
                  <c:v>2021</c:v>
                </c:pt>
                <c:pt idx="4">
                  <c:v>2022</c:v>
                </c:pt>
                <c:pt idx="5">
                  <c:v>2023e</c:v>
                </c:pt>
              </c:strCache>
            </c:strRef>
          </c:cat>
          <c:val>
            <c:numRef>
              <c:f>[NA_SaltMarket_Research.xlsx]Summary!$J$95:$O$95</c:f>
              <c:numCache>
                <c:formatCode>#,##0</c:formatCode>
                <c:ptCount val="6"/>
                <c:pt idx="0">
                  <c:v>3056.5360000000001</c:v>
                </c:pt>
                <c:pt idx="1">
                  <c:v>2529.7550000000001</c:v>
                </c:pt>
                <c:pt idx="2">
                  <c:v>10558.817999999999</c:v>
                </c:pt>
                <c:pt idx="3">
                  <c:v>9766.5190000000002</c:v>
                </c:pt>
                <c:pt idx="4">
                  <c:v>4921.4049999999997</c:v>
                </c:pt>
                <c:pt idx="5">
                  <c:v>3426.924</c:v>
                </c:pt>
              </c:numCache>
            </c:numRef>
          </c:val>
          <c:extLst>
            <c:ext xmlns:c16="http://schemas.microsoft.com/office/drawing/2014/chart" uri="{C3380CC4-5D6E-409C-BE32-E72D297353CC}">
              <c16:uniqueId val="{00000003-8591-4F23-A042-67A315E59618}"/>
            </c:ext>
          </c:extLst>
        </c:ser>
        <c:ser>
          <c:idx val="4"/>
          <c:order val="4"/>
          <c:tx>
            <c:strRef>
              <c:f>[NA_SaltMarket_Research.xlsx]Summary!$A$96</c:f>
              <c:strCache>
                <c:ptCount val="1"/>
                <c:pt idx="0">
                  <c:v>Egypt</c:v>
                </c:pt>
              </c:strCache>
            </c:strRef>
          </c:tx>
          <c:spPr>
            <a:solidFill>
              <a:schemeClr val="accent5"/>
            </a:solidFill>
            <a:ln>
              <a:noFill/>
            </a:ln>
            <a:effectLst/>
          </c:spPr>
          <c:invertIfNegative val="0"/>
          <c:cat>
            <c:strRef>
              <c:f>[NA_SaltMarket_Research.xlsx]Summary!$J$91:$O$91</c:f>
              <c:strCache>
                <c:ptCount val="6"/>
                <c:pt idx="0">
                  <c:v>2018</c:v>
                </c:pt>
                <c:pt idx="1">
                  <c:v>2019</c:v>
                </c:pt>
                <c:pt idx="2">
                  <c:v>2020</c:v>
                </c:pt>
                <c:pt idx="3">
                  <c:v>2021</c:v>
                </c:pt>
                <c:pt idx="4">
                  <c:v>2022</c:v>
                </c:pt>
                <c:pt idx="5">
                  <c:v>2023e</c:v>
                </c:pt>
              </c:strCache>
            </c:strRef>
          </c:cat>
          <c:val>
            <c:numRef>
              <c:f>[NA_SaltMarket_Research.xlsx]Summary!$J$96:$O$96</c:f>
              <c:numCache>
                <c:formatCode>#,##0</c:formatCode>
                <c:ptCount val="6"/>
                <c:pt idx="0">
                  <c:v>2028.7809999999999</c:v>
                </c:pt>
                <c:pt idx="1">
                  <c:v>3296.9459999999999</c:v>
                </c:pt>
                <c:pt idx="2">
                  <c:v>2247.0970000000002</c:v>
                </c:pt>
                <c:pt idx="3">
                  <c:v>1458.6610000000001</c:v>
                </c:pt>
                <c:pt idx="4">
                  <c:v>1402.2660000000001</c:v>
                </c:pt>
                <c:pt idx="5">
                  <c:v>1384.1105454545454</c:v>
                </c:pt>
              </c:numCache>
            </c:numRef>
          </c:val>
          <c:extLst>
            <c:ext xmlns:c16="http://schemas.microsoft.com/office/drawing/2014/chart" uri="{C3380CC4-5D6E-409C-BE32-E72D297353CC}">
              <c16:uniqueId val="{00000004-8591-4F23-A042-67A315E59618}"/>
            </c:ext>
          </c:extLst>
        </c:ser>
        <c:ser>
          <c:idx val="5"/>
          <c:order val="5"/>
          <c:tx>
            <c:strRef>
              <c:f>[NA_SaltMarket_Research.xlsx]Summary!$A$97</c:f>
              <c:strCache>
                <c:ptCount val="1"/>
                <c:pt idx="0">
                  <c:v>Pakistan</c:v>
                </c:pt>
              </c:strCache>
            </c:strRef>
          </c:tx>
          <c:spPr>
            <a:solidFill>
              <a:schemeClr val="accent6"/>
            </a:solidFill>
            <a:ln>
              <a:noFill/>
            </a:ln>
            <a:effectLst/>
          </c:spPr>
          <c:invertIfNegative val="0"/>
          <c:cat>
            <c:strRef>
              <c:f>[NA_SaltMarket_Research.xlsx]Summary!$J$91:$O$91</c:f>
              <c:strCache>
                <c:ptCount val="6"/>
                <c:pt idx="0">
                  <c:v>2018</c:v>
                </c:pt>
                <c:pt idx="1">
                  <c:v>2019</c:v>
                </c:pt>
                <c:pt idx="2">
                  <c:v>2020</c:v>
                </c:pt>
                <c:pt idx="3">
                  <c:v>2021</c:v>
                </c:pt>
                <c:pt idx="4">
                  <c:v>2022</c:v>
                </c:pt>
                <c:pt idx="5">
                  <c:v>2023e</c:v>
                </c:pt>
              </c:strCache>
            </c:strRef>
          </c:cat>
          <c:val>
            <c:numRef>
              <c:f>[NA_SaltMarket_Research.xlsx]Summary!$J$97:$O$97</c:f>
              <c:numCache>
                <c:formatCode>#,##0</c:formatCode>
                <c:ptCount val="6"/>
                <c:pt idx="0">
                  <c:v>74.930000000000007</c:v>
                </c:pt>
                <c:pt idx="1">
                  <c:v>241.80600000000001</c:v>
                </c:pt>
                <c:pt idx="2">
                  <c:v>299.55500000000001</c:v>
                </c:pt>
                <c:pt idx="3">
                  <c:v>1231.652</c:v>
                </c:pt>
                <c:pt idx="4">
                  <c:v>1489.4380000000001</c:v>
                </c:pt>
                <c:pt idx="5">
                  <c:v>988.71490909090903</c:v>
                </c:pt>
              </c:numCache>
            </c:numRef>
          </c:val>
          <c:extLst>
            <c:ext xmlns:c16="http://schemas.microsoft.com/office/drawing/2014/chart" uri="{C3380CC4-5D6E-409C-BE32-E72D297353CC}">
              <c16:uniqueId val="{00000005-8591-4F23-A042-67A315E59618}"/>
            </c:ext>
          </c:extLst>
        </c:ser>
        <c:ser>
          <c:idx val="6"/>
          <c:order val="6"/>
          <c:tx>
            <c:strRef>
              <c:f>[NA_SaltMarket_Research.xlsx]Summary!$A$98</c:f>
              <c:strCache>
                <c:ptCount val="1"/>
                <c:pt idx="0">
                  <c:v>Bahamas</c:v>
                </c:pt>
              </c:strCache>
            </c:strRef>
          </c:tx>
          <c:spPr>
            <a:solidFill>
              <a:schemeClr val="accent1">
                <a:lumMod val="60000"/>
              </a:schemeClr>
            </a:solidFill>
            <a:ln>
              <a:noFill/>
            </a:ln>
            <a:effectLst/>
          </c:spPr>
          <c:invertIfNegative val="0"/>
          <c:cat>
            <c:strRef>
              <c:f>[NA_SaltMarket_Research.xlsx]Summary!$J$91:$O$91</c:f>
              <c:strCache>
                <c:ptCount val="6"/>
                <c:pt idx="0">
                  <c:v>2018</c:v>
                </c:pt>
                <c:pt idx="1">
                  <c:v>2019</c:v>
                </c:pt>
                <c:pt idx="2">
                  <c:v>2020</c:v>
                </c:pt>
                <c:pt idx="3">
                  <c:v>2021</c:v>
                </c:pt>
                <c:pt idx="4">
                  <c:v>2022</c:v>
                </c:pt>
                <c:pt idx="5">
                  <c:v>2023e</c:v>
                </c:pt>
              </c:strCache>
            </c:strRef>
          </c:cat>
          <c:val>
            <c:numRef>
              <c:f>[NA_SaltMarket_Research.xlsx]Summary!$J$98:$O$98</c:f>
              <c:numCache>
                <c:formatCode>#,##0</c:formatCode>
                <c:ptCount val="6"/>
                <c:pt idx="0">
                  <c:v>741.33400000000006</c:v>
                </c:pt>
                <c:pt idx="1">
                  <c:v>714.38699999999994</c:v>
                </c:pt>
                <c:pt idx="2">
                  <c:v>623.00699999999995</c:v>
                </c:pt>
                <c:pt idx="3">
                  <c:v>376.82400000000001</c:v>
                </c:pt>
                <c:pt idx="4">
                  <c:v>614.50799999999992</c:v>
                </c:pt>
                <c:pt idx="5">
                  <c:v>651.00109090909098</c:v>
                </c:pt>
              </c:numCache>
            </c:numRef>
          </c:val>
          <c:extLst>
            <c:ext xmlns:c16="http://schemas.microsoft.com/office/drawing/2014/chart" uri="{C3380CC4-5D6E-409C-BE32-E72D297353CC}">
              <c16:uniqueId val="{00000006-8591-4F23-A042-67A315E59618}"/>
            </c:ext>
          </c:extLst>
        </c:ser>
        <c:ser>
          <c:idx val="7"/>
          <c:order val="7"/>
          <c:tx>
            <c:strRef>
              <c:f>[NA_SaltMarket_Research.xlsx]Summary!$A$99</c:f>
              <c:strCache>
                <c:ptCount val="1"/>
                <c:pt idx="0">
                  <c:v>Brazil</c:v>
                </c:pt>
              </c:strCache>
            </c:strRef>
          </c:tx>
          <c:spPr>
            <a:solidFill>
              <a:schemeClr val="accent2">
                <a:lumMod val="60000"/>
              </a:schemeClr>
            </a:solidFill>
            <a:ln>
              <a:noFill/>
            </a:ln>
            <a:effectLst/>
          </c:spPr>
          <c:invertIfNegative val="0"/>
          <c:cat>
            <c:strRef>
              <c:f>[NA_SaltMarket_Research.xlsx]Summary!$J$91:$O$91</c:f>
              <c:strCache>
                <c:ptCount val="6"/>
                <c:pt idx="0">
                  <c:v>2018</c:v>
                </c:pt>
                <c:pt idx="1">
                  <c:v>2019</c:v>
                </c:pt>
                <c:pt idx="2">
                  <c:v>2020</c:v>
                </c:pt>
                <c:pt idx="3">
                  <c:v>2021</c:v>
                </c:pt>
                <c:pt idx="4">
                  <c:v>2022</c:v>
                </c:pt>
                <c:pt idx="5">
                  <c:v>2023e</c:v>
                </c:pt>
              </c:strCache>
            </c:strRef>
          </c:cat>
          <c:val>
            <c:numRef>
              <c:f>[NA_SaltMarket_Research.xlsx]Summary!$J$99:$O$99</c:f>
              <c:numCache>
                <c:formatCode>#,##0</c:formatCode>
                <c:ptCount val="6"/>
                <c:pt idx="0">
                  <c:v>720.13599999999997</c:v>
                </c:pt>
                <c:pt idx="1">
                  <c:v>769.58</c:v>
                </c:pt>
                <c:pt idx="2">
                  <c:v>485.15100000000001</c:v>
                </c:pt>
                <c:pt idx="3">
                  <c:v>418.40699999999998</c:v>
                </c:pt>
                <c:pt idx="4">
                  <c:v>594.66600000000005</c:v>
                </c:pt>
                <c:pt idx="5">
                  <c:v>509.38254545454549</c:v>
                </c:pt>
              </c:numCache>
            </c:numRef>
          </c:val>
          <c:extLst>
            <c:ext xmlns:c16="http://schemas.microsoft.com/office/drawing/2014/chart" uri="{C3380CC4-5D6E-409C-BE32-E72D297353CC}">
              <c16:uniqueId val="{00000007-8591-4F23-A042-67A315E59618}"/>
            </c:ext>
          </c:extLst>
        </c:ser>
        <c:ser>
          <c:idx val="8"/>
          <c:order val="8"/>
          <c:tx>
            <c:strRef>
              <c:f>[NA_SaltMarket_Research.xlsx]Summary!$A$100</c:f>
              <c:strCache>
                <c:ptCount val="1"/>
                <c:pt idx="0">
                  <c:v>Other</c:v>
                </c:pt>
              </c:strCache>
            </c:strRef>
          </c:tx>
          <c:spPr>
            <a:solidFill>
              <a:schemeClr val="accent3">
                <a:lumMod val="60000"/>
              </a:schemeClr>
            </a:solidFill>
            <a:ln>
              <a:noFill/>
            </a:ln>
            <a:effectLst/>
          </c:spPr>
          <c:invertIfNegative val="0"/>
          <c:cat>
            <c:strRef>
              <c:f>[NA_SaltMarket_Research.xlsx]Summary!$J$91:$O$91</c:f>
              <c:strCache>
                <c:ptCount val="6"/>
                <c:pt idx="0">
                  <c:v>2018</c:v>
                </c:pt>
                <c:pt idx="1">
                  <c:v>2019</c:v>
                </c:pt>
                <c:pt idx="2">
                  <c:v>2020</c:v>
                </c:pt>
                <c:pt idx="3">
                  <c:v>2021</c:v>
                </c:pt>
                <c:pt idx="4">
                  <c:v>2022</c:v>
                </c:pt>
                <c:pt idx="5">
                  <c:v>2023e</c:v>
                </c:pt>
              </c:strCache>
            </c:strRef>
          </c:cat>
          <c:val>
            <c:numRef>
              <c:f>[NA_SaltMarket_Research.xlsx]Summary!$J$100:$O$100</c:f>
              <c:numCache>
                <c:formatCode>#,##0</c:formatCode>
                <c:ptCount val="6"/>
                <c:pt idx="0">
                  <c:v>3994.6319999999978</c:v>
                </c:pt>
                <c:pt idx="1">
                  <c:v>3551.4280000000144</c:v>
                </c:pt>
                <c:pt idx="2">
                  <c:v>2077.0250000000233</c:v>
                </c:pt>
                <c:pt idx="3">
                  <c:v>1713.4320000000153</c:v>
                </c:pt>
                <c:pt idx="4">
                  <c:v>2960.8770000000222</c:v>
                </c:pt>
                <c:pt idx="5">
                  <c:v>2322.9436363636341</c:v>
                </c:pt>
              </c:numCache>
            </c:numRef>
          </c:val>
          <c:extLst>
            <c:ext xmlns:c16="http://schemas.microsoft.com/office/drawing/2014/chart" uri="{C3380CC4-5D6E-409C-BE32-E72D297353CC}">
              <c16:uniqueId val="{00000008-8591-4F23-A042-67A315E59618}"/>
            </c:ext>
          </c:extLst>
        </c:ser>
        <c:dLbls>
          <c:showLegendKey val="0"/>
          <c:showVal val="0"/>
          <c:showCatName val="0"/>
          <c:showSerName val="0"/>
          <c:showPercent val="0"/>
          <c:showBubbleSize val="0"/>
        </c:dLbls>
        <c:gapWidth val="150"/>
        <c:overlap val="100"/>
        <c:axId val="655955776"/>
        <c:axId val="1072964496"/>
      </c:barChart>
      <c:catAx>
        <c:axId val="65595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2964496"/>
        <c:crosses val="autoZero"/>
        <c:auto val="1"/>
        <c:lblAlgn val="ctr"/>
        <c:lblOffset val="100"/>
        <c:noMultiLvlLbl val="0"/>
      </c:catAx>
      <c:valAx>
        <c:axId val="1072964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5955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205106675672505E-2"/>
          <c:y val="4.2524845700313521E-2"/>
          <c:w val="0.54420743042688857"/>
          <c:h val="0.86587820184173681"/>
        </c:manualLayout>
      </c:layout>
      <c:pieChart>
        <c:varyColors val="1"/>
        <c:ser>
          <c:idx val="0"/>
          <c:order val="0"/>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F4-4066-89ED-2939496019A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36F4-4066-89ED-2939496019A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6F4-4066-89ED-2939496019A3}"/>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36F4-4066-89ED-2939496019A3}"/>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36F4-4066-89ED-2939496019A3}"/>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36F4-4066-89ED-2939496019A3}"/>
              </c:ext>
            </c:extLst>
          </c:dPt>
          <c:dPt>
            <c:idx val="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D-36F4-4066-89ED-2939496019A3}"/>
              </c:ext>
            </c:extLst>
          </c:dPt>
          <c:cat>
            <c:strRef>
              <c:f>[NA_SaltMarket_Research.xlsx]Summary!$A$94:$A$100</c:f>
              <c:strCache>
                <c:ptCount val="7"/>
                <c:pt idx="0">
                  <c:v>Chile</c:v>
                </c:pt>
                <c:pt idx="1">
                  <c:v>Mexico</c:v>
                </c:pt>
                <c:pt idx="2">
                  <c:v>Egypt</c:v>
                </c:pt>
                <c:pt idx="3">
                  <c:v>Pakistan</c:v>
                </c:pt>
                <c:pt idx="4">
                  <c:v>Bahamas</c:v>
                </c:pt>
                <c:pt idx="5">
                  <c:v>Brazil</c:v>
                </c:pt>
                <c:pt idx="6">
                  <c:v>Other</c:v>
                </c:pt>
              </c:strCache>
            </c:strRef>
          </c:cat>
          <c:val>
            <c:numRef>
              <c:f>[NA_SaltMarket_Research.xlsx]Summary!$P$94:$P$100</c:f>
              <c:numCache>
                <c:formatCode>#,##0</c:formatCode>
                <c:ptCount val="7"/>
                <c:pt idx="0">
                  <c:v>5549.2948787878786</c:v>
                </c:pt>
                <c:pt idx="1">
                  <c:v>5709.9928333333337</c:v>
                </c:pt>
                <c:pt idx="2">
                  <c:v>1969.6435909090908</c:v>
                </c:pt>
                <c:pt idx="3">
                  <c:v>721.01598484848489</c:v>
                </c:pt>
                <c:pt idx="4">
                  <c:v>620.17684848484851</c:v>
                </c:pt>
                <c:pt idx="5">
                  <c:v>582.88709090909094</c:v>
                </c:pt>
                <c:pt idx="6">
                  <c:v>2770.0562727272845</c:v>
                </c:pt>
              </c:numCache>
            </c:numRef>
          </c:val>
          <c:extLst>
            <c:ext xmlns:c16="http://schemas.microsoft.com/office/drawing/2014/chart" uri="{C3380CC4-5D6E-409C-BE32-E72D297353CC}">
              <c16:uniqueId val="{0000000E-36F4-4066-89ED-2939496019A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382698587778928"/>
          <c:y val="8.7349397590361449E-2"/>
          <c:w val="0.41172998630535951"/>
          <c:h val="0.88487296156803974"/>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Sheet1!$B$3:$B$19</cx:f>
        <cx:lvl ptCount="17">
          <cx:pt idx="0">GAS Project</cx:pt>
          <cx:pt idx="1">Gold</cx:pt>
          <cx:pt idx="2">Gold</cx:pt>
          <cx:pt idx="3">Gold</cx:pt>
          <cx:pt idx="4">Gold</cx:pt>
          <cx:pt idx="5">Gold</cx:pt>
          <cx:pt idx="6">Gold</cx:pt>
          <cx:pt idx="7">Gold</cx:pt>
          <cx:pt idx="8">Gold</cx:pt>
          <cx:pt idx="9">Gold</cx:pt>
          <cx:pt idx="10">Base Metal</cx:pt>
          <cx:pt idx="11">Base Metal</cx:pt>
          <cx:pt idx="12">Base Metal</cx:pt>
          <cx:pt idx="13">Base Metal</cx:pt>
          <cx:pt idx="14">Evaporites
(Salt, Potash)</cx:pt>
          <cx:pt idx="15">Evaporites
(Salt, Potash)</cx:pt>
          <cx:pt idx="16">Evaporites
(Salt, Potash)</cx:pt>
        </cx:lvl>
      </cx:strDim>
      <cx:numDim type="val">
        <cx:f>Sheet1!$D$3:$D$19</cx:f>
        <cx:lvl ptCount="17" formatCode="0">
          <cx:pt idx="0">950</cx:pt>
          <cx:pt idx="1">4387</cx:pt>
          <cx:pt idx="2">9094</cx:pt>
          <cx:pt idx="3">12802</cx:pt>
          <cx:pt idx="4">13421</cx:pt>
          <cx:pt idx="5">45713</cx:pt>
          <cx:pt idx="6">56828</cx:pt>
          <cx:pt idx="7">60122</cx:pt>
          <cx:pt idx="8">70878</cx:pt>
          <cx:pt idx="9">71447</cx:pt>
          <cx:pt idx="10">30985</cx:pt>
          <cx:pt idx="11">62500</cx:pt>
          <cx:pt idx="12">80000</cx:pt>
          <cx:pt idx="13">130000</cx:pt>
          <cx:pt idx="14">12098</cx:pt>
          <cx:pt idx="15">131176</cx:pt>
          <cx:pt idx="16">189439</cx:pt>
        </cx:lvl>
      </cx:numDim>
    </cx:data>
  </cx:chartData>
  <cx:chart>
    <cx:title pos="t" align="ctr" overlay="0">
      <cx:tx>
        <cx:rich>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Aptos Narrow" panose="02110004020202020204"/>
              </a:rPr>
              <a:t>GHG Intensity</a:t>
            </a:r>
            <a:r>
              <a:rPr lang="en-US" sz="1400" b="0" i="0" baseline="30000">
                <a:solidFill>
                  <a:srgbClr val="595959"/>
                </a:solidFill>
                <a:effectLst/>
                <a:latin typeface="Aptos Narrow" panose="020B0004020202020204" pitchFamily="34" charset="0"/>
              </a:rPr>
              <a:t>2</a:t>
            </a:r>
            <a:r>
              <a:rPr lang="en-US" sz="1400" b="0" i="0" u="none" strike="noStrike" baseline="0">
                <a:solidFill>
                  <a:sysClr val="windowText" lastClr="000000">
                    <a:lumMod val="65000"/>
                    <a:lumOff val="35000"/>
                  </a:sysClr>
                </a:solidFill>
                <a:latin typeface="Aptos Narrow" panose="02110004020202020204"/>
              </a:rPr>
              <a:t> (t CO</a:t>
            </a:r>
            <a:r>
              <a:rPr lang="en-US" sz="1400" b="0" i="0" u="none" strike="noStrike" baseline="-25000">
                <a:solidFill>
                  <a:sysClr val="windowText" lastClr="000000">
                    <a:lumMod val="65000"/>
                    <a:lumOff val="35000"/>
                  </a:sysClr>
                </a:solidFill>
                <a:latin typeface="Aptos Narrow" panose="02110004020202020204"/>
              </a:rPr>
              <a:t>2</a:t>
            </a:r>
            <a:r>
              <a:rPr lang="en-US" sz="1400" b="0" i="0" u="none" strike="noStrike" baseline="0">
                <a:solidFill>
                  <a:sysClr val="windowText" lastClr="000000">
                    <a:lumMod val="65000"/>
                    <a:lumOff val="35000"/>
                  </a:sysClr>
                </a:solidFill>
                <a:latin typeface="Aptos Narrow" panose="02110004020202020204"/>
              </a:rPr>
              <a:t>e/Mt Ore)</a:t>
            </a:r>
            <a:endParaRPr lang="en-US" sz="1400" b="0" i="0" u="none" strike="noStrike" baseline="30000">
              <a:solidFill>
                <a:sysClr val="windowText" lastClr="000000">
                  <a:lumMod val="65000"/>
                  <a:lumOff val="35000"/>
                </a:sysClr>
              </a:solidFill>
              <a:latin typeface="Aptos Narrow" panose="02110004020202020204"/>
            </a:endParaRPr>
          </a:p>
        </cx:rich>
      </cx:tx>
    </cx:title>
    <cx:plotArea>
      <cx:plotAreaRegion>
        <cx:series layoutId="boxWhisker" uniqueId="{93BBD5D4-0911-422F-95EF-57AC17B21394}">
          <cx:tx>
            <cx:txData>
              <cx:f>Sheet1!$D$2</cx:f>
              <cx:v>t CO2e/Mt Ore Production</cx:v>
            </cx:txData>
          </cx:tx>
          <cx:spPr>
            <a:solidFill>
              <a:srgbClr val="2C3E50"/>
            </a:solidFill>
            <a:ln>
              <a:solidFill>
                <a:srgbClr val="95A5A6"/>
              </a:solidFill>
            </a:ln>
          </cx:spPr>
          <cx:dataId val="0"/>
          <cx:layoutPr>
            <cx:visibility meanLine="0" meanMarker="1" nonoutliers="0" outliers="1"/>
            <cx:statistics quartileMethod="inclusive"/>
          </cx:layoutPr>
        </cx:series>
      </cx:plotAreaRegion>
      <cx:axis id="0">
        <cx:catScaling gapWidth="1"/>
        <cx:tickLabels/>
        <cx:txPr>
          <a:bodyPr spcFirstLastPara="1" vertOverflow="ellipsis" horzOverflow="overflow" wrap="square" lIns="0" tIns="0" rIns="0" bIns="0" anchor="ctr" anchorCtr="1"/>
          <a:lstStyle/>
          <a:p>
            <a:pPr algn="ctr" rtl="0">
              <a:defRPr/>
            </a:pPr>
            <a:endParaRPr lang="en-US" sz="900" b="0" i="0" u="none" strike="noStrike" baseline="0">
              <a:solidFill>
                <a:prstClr val="black">
                  <a:lumMod val="65000"/>
                  <a:lumOff val="35000"/>
                </a:prstClr>
              </a:solidFill>
              <a:latin typeface="Aptos" panose="02110004020202020204"/>
            </a:endParaRPr>
          </a:p>
        </cx:txPr>
      </cx:axis>
      <cx:axis id="1">
        <cx:valScaling/>
        <cx:title>
          <cx:tx>
            <cx:rich>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Aptos Narrow" panose="02110004020202020204"/>
                  </a:rPr>
                  <a:t>t CO</a:t>
                </a:r>
                <a:r>
                  <a:rPr lang="en-US" sz="900" b="0" i="0" u="none" strike="noStrike" baseline="-25000">
                    <a:solidFill>
                      <a:sysClr val="windowText" lastClr="000000">
                        <a:lumMod val="65000"/>
                        <a:lumOff val="35000"/>
                      </a:sysClr>
                    </a:solidFill>
                    <a:latin typeface="Aptos Narrow" panose="02110004020202020204"/>
                  </a:rPr>
                  <a:t>2</a:t>
                </a:r>
                <a:r>
                  <a:rPr lang="en-US" sz="900" b="0" i="0" u="none" strike="noStrike" baseline="0">
                    <a:solidFill>
                      <a:sysClr val="windowText" lastClr="000000">
                        <a:lumMod val="65000"/>
                        <a:lumOff val="35000"/>
                      </a:sysClr>
                    </a:solidFill>
                    <a:latin typeface="Aptos Narrow" panose="02110004020202020204"/>
                  </a:rPr>
                  <a:t>e/Mt Ore Production</a:t>
                </a:r>
              </a:p>
            </cx:rich>
          </cx:tx>
        </cx:title>
        <cx:majorGridlines/>
        <cx:majorTickMarks type="in"/>
        <cx:minorTickMarks type="in"/>
        <cx:tickLabels/>
        <cx:numFmt formatCode="#,##0" sourceLinked="0"/>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04BFD8-8E42-483F-A078-421D3FACF364}" type="doc">
      <dgm:prSet loTypeId="urn:microsoft.com/office/officeart/2005/8/layout/chevron2" loCatId="process" qsTypeId="urn:microsoft.com/office/officeart/2005/8/quickstyle/simple1" qsCatId="simple" csTypeId="urn:microsoft.com/office/officeart/2005/8/colors/accent5_3" csCatId="accent5" phldr="1"/>
      <dgm:spPr/>
      <dgm:t>
        <a:bodyPr/>
        <a:lstStyle/>
        <a:p>
          <a:endParaRPr lang="en-US"/>
        </a:p>
      </dgm:t>
    </dgm:pt>
    <dgm:pt modelId="{CCA6AD4F-4FBB-40FD-83EF-DBE22B5A32AC}">
      <dgm:prSet phldrT="[Text]" custT="1"/>
      <dgm:spPr>
        <a:solidFill>
          <a:srgbClr val="BDC3C7"/>
        </a:solidFill>
        <a:ln>
          <a:solidFill>
            <a:srgbClr val="BDC3C7"/>
          </a:solidFill>
        </a:ln>
        <a:effectLst>
          <a:outerShdw blurRad="50800" dist="38100" dir="2700000" algn="tl" rotWithShape="0">
            <a:prstClr val="black">
              <a:alpha val="40000"/>
            </a:prstClr>
          </a:outerShdw>
        </a:effectLst>
      </dgm:spPr>
      <dgm:t>
        <a:bodyPr/>
        <a:lstStyle/>
        <a:p>
          <a:pPr rtl="0"/>
          <a:r>
            <a:rPr lang="en-US" sz="900" b="1">
              <a:solidFill>
                <a:srgbClr val="524E52"/>
              </a:solidFill>
              <a:latin typeface="Open Sans SemiBold"/>
              <a:ea typeface="Open Sans SemiBold"/>
              <a:cs typeface="Open Sans SemiBold"/>
            </a:rPr>
            <a:t>Operating Responsibly</a:t>
          </a:r>
        </a:p>
      </dgm:t>
    </dgm:pt>
    <dgm:pt modelId="{0CCB2F30-1900-40D9-AC67-260A98B61701}" type="parTrans" cxnId="{39264ADC-A90A-4852-938E-495985BABE56}">
      <dgm:prSet/>
      <dgm:spPr/>
      <dgm:t>
        <a:bodyPr/>
        <a:lstStyle/>
        <a:p>
          <a:endParaRPr lang="en-US" sz="900"/>
        </a:p>
      </dgm:t>
    </dgm:pt>
    <dgm:pt modelId="{3813601B-A025-4478-AB99-32085FA8077B}" type="sibTrans" cxnId="{39264ADC-A90A-4852-938E-495985BABE56}">
      <dgm:prSet/>
      <dgm:spPr/>
      <dgm:t>
        <a:bodyPr/>
        <a:lstStyle/>
        <a:p>
          <a:endParaRPr lang="en-US" sz="900"/>
        </a:p>
      </dgm:t>
    </dgm:pt>
    <dgm:pt modelId="{F30D52F3-B198-41D2-87BD-4D9044BE9069}">
      <dgm:prSet custT="1"/>
      <dgm:spPr>
        <a:solidFill>
          <a:srgbClr val="95A5A6"/>
        </a:solidFill>
        <a:ln>
          <a:solidFill>
            <a:srgbClr val="95A5A6"/>
          </a:solidFill>
        </a:ln>
        <a:effectLst>
          <a:outerShdw blurRad="50800" dist="38100" dir="2700000" algn="tl" rotWithShape="0">
            <a:prstClr val="black">
              <a:alpha val="40000"/>
            </a:prstClr>
          </a:outerShdw>
        </a:effectLst>
      </dgm:spPr>
      <dgm:t>
        <a:bodyPr/>
        <a:lstStyle/>
        <a:p>
          <a:pPr algn="ctr" rtl="0">
            <a:lnSpc>
              <a:spcPct val="90000"/>
            </a:lnSpc>
          </a:pPr>
          <a:r>
            <a:rPr lang="en-US" sz="900" b="1">
              <a:solidFill>
                <a:srgbClr val="524E52"/>
              </a:solidFill>
              <a:latin typeface="Open Sans SemiBold"/>
              <a:ea typeface="Open Sans SemiBold"/>
              <a:cs typeface="Open Sans SemiBold"/>
            </a:rPr>
            <a:t>    </a:t>
          </a:r>
          <a:r>
            <a:rPr lang="en-US" sz="900" b="1">
              <a:latin typeface="Open Sans SemiBold"/>
              <a:ea typeface="Open Sans SemiBold"/>
              <a:cs typeface="Open Sans SemiBold"/>
            </a:rPr>
            <a:t>Environmentally Responsible Design</a:t>
          </a:r>
        </a:p>
      </dgm:t>
    </dgm:pt>
    <dgm:pt modelId="{010FB03C-FEB8-485C-AD49-60C39DA781E2}" type="parTrans" cxnId="{2926B467-CC7D-4372-B2BD-7A98BB561DD3}">
      <dgm:prSet/>
      <dgm:spPr/>
      <dgm:t>
        <a:bodyPr/>
        <a:lstStyle/>
        <a:p>
          <a:endParaRPr lang="en-CA" sz="900"/>
        </a:p>
      </dgm:t>
    </dgm:pt>
    <dgm:pt modelId="{A5EF81A4-703B-4593-8C61-33696AA5B8C7}" type="sibTrans" cxnId="{2926B467-CC7D-4372-B2BD-7A98BB561DD3}">
      <dgm:prSet/>
      <dgm:spPr/>
      <dgm:t>
        <a:bodyPr/>
        <a:lstStyle/>
        <a:p>
          <a:endParaRPr lang="en-CA" sz="900"/>
        </a:p>
      </dgm:t>
    </dgm:pt>
    <dgm:pt modelId="{D07AE96E-E3CB-44F2-953D-84198822C96A}">
      <dgm:prSet phldr="0" custT="1"/>
      <dgm:spPr>
        <a:solidFill>
          <a:srgbClr val="ECF0F1"/>
        </a:solidFill>
        <a:ln>
          <a:solidFill>
            <a:srgbClr val="95A5A6"/>
          </a:solidFill>
        </a:ln>
        <a:effectLst>
          <a:outerShdw blurRad="50800" dist="38100" dir="2700000" algn="tl" rotWithShape="0">
            <a:prstClr val="black">
              <a:alpha val="40000"/>
            </a:prstClr>
          </a:outerShdw>
        </a:effectLst>
      </dgm:spPr>
      <dgm:t>
        <a:bodyPr/>
        <a:lstStyle/>
        <a:p>
          <a:pPr algn="l" rtl="0">
            <a:lnSpc>
              <a:spcPct val="90000"/>
            </a:lnSpc>
          </a:pPr>
          <a:r>
            <a:rPr lang="en-US" sz="900">
              <a:solidFill>
                <a:srgbClr val="524E52"/>
              </a:solidFill>
              <a:latin typeface="Open Sans"/>
              <a:ea typeface="Open Sans"/>
              <a:cs typeface="Open Sans"/>
            </a:rPr>
            <a:t>Use of covered and enclosed conveyer, dust collection systems to prevent dust, noise, for the protection of public health.</a:t>
          </a:r>
        </a:p>
      </dgm:t>
    </dgm:pt>
    <dgm:pt modelId="{05FB1986-D7C6-44C4-BF98-8250DF5D751D}" type="parTrans" cxnId="{797BFB80-3F78-482B-8CD5-A1044E337874}">
      <dgm:prSet/>
      <dgm:spPr/>
      <dgm:t>
        <a:bodyPr/>
        <a:lstStyle/>
        <a:p>
          <a:endParaRPr lang="en-CA" sz="900"/>
        </a:p>
      </dgm:t>
    </dgm:pt>
    <dgm:pt modelId="{CD2B9CDB-E712-43A1-9CBB-21F7A448C23A}" type="sibTrans" cxnId="{797BFB80-3F78-482B-8CD5-A1044E337874}">
      <dgm:prSet/>
      <dgm:spPr/>
      <dgm:t>
        <a:bodyPr/>
        <a:lstStyle/>
        <a:p>
          <a:endParaRPr lang="en-CA" sz="900"/>
        </a:p>
      </dgm:t>
    </dgm:pt>
    <dgm:pt modelId="{D0974691-FC54-4F3F-A57A-195982275E44}">
      <dgm:prSet phldr="0" custT="1"/>
      <dgm:spPr>
        <a:solidFill>
          <a:srgbClr val="ECF0F1"/>
        </a:solidFill>
        <a:ln>
          <a:solidFill>
            <a:srgbClr val="95A5A6"/>
          </a:solidFill>
        </a:ln>
        <a:effectLst>
          <a:outerShdw blurRad="50800" dist="38100" dir="2700000" algn="tl" rotWithShape="0">
            <a:prstClr val="black">
              <a:alpha val="40000"/>
            </a:prstClr>
          </a:outerShdw>
        </a:effectLst>
      </dgm:spPr>
      <dgm:t>
        <a:bodyPr/>
        <a:lstStyle/>
        <a:p>
          <a:pPr algn="l" rtl="0">
            <a:lnSpc>
              <a:spcPct val="90000"/>
            </a:lnSpc>
          </a:pPr>
          <a:r>
            <a:rPr lang="en-US" sz="900">
              <a:solidFill>
                <a:srgbClr val="524E52"/>
              </a:solidFill>
              <a:latin typeface="Open Sans"/>
              <a:ea typeface="Open Sans"/>
              <a:cs typeface="Open Sans"/>
            </a:rPr>
            <a:t>Conveyor burial and enclosure, water management plan, site design to limit environmental interaction.</a:t>
          </a:r>
        </a:p>
      </dgm:t>
    </dgm:pt>
    <dgm:pt modelId="{CA3B9125-0104-484A-AA5C-C4F44F25CB23}" type="parTrans" cxnId="{43852281-717E-4B40-9B6D-27A56C694D65}">
      <dgm:prSet/>
      <dgm:spPr/>
      <dgm:t>
        <a:bodyPr/>
        <a:lstStyle/>
        <a:p>
          <a:endParaRPr lang="en-CA" sz="900"/>
        </a:p>
      </dgm:t>
    </dgm:pt>
    <dgm:pt modelId="{88BD780A-F357-45B9-9BF4-7129B23A6E0F}" type="sibTrans" cxnId="{43852281-717E-4B40-9B6D-27A56C694D65}">
      <dgm:prSet/>
      <dgm:spPr/>
      <dgm:t>
        <a:bodyPr/>
        <a:lstStyle/>
        <a:p>
          <a:endParaRPr lang="en-CA" sz="900"/>
        </a:p>
      </dgm:t>
    </dgm:pt>
    <dgm:pt modelId="{1838CF17-4C24-4F7E-A03F-C173A4100762}">
      <dgm:prSet phldr="0" custT="1"/>
      <dgm:spPr>
        <a:solidFill>
          <a:srgbClr val="ECF0F1"/>
        </a:solidFill>
        <a:ln>
          <a:solidFill>
            <a:srgbClr val="BDC3C7"/>
          </a:solidFill>
        </a:ln>
        <a:effectLst>
          <a:outerShdw blurRad="50800" dist="38100" dir="2700000" algn="tl" rotWithShape="0">
            <a:prstClr val="black">
              <a:alpha val="40000"/>
            </a:prstClr>
          </a:outerShdw>
        </a:effectLst>
      </dgm:spPr>
      <dgm:t>
        <a:bodyPr/>
        <a:lstStyle/>
        <a:p>
          <a:pPr algn="l" rtl="0">
            <a:lnSpc>
              <a:spcPct val="90000"/>
            </a:lnSpc>
          </a:pPr>
          <a:r>
            <a:rPr lang="en-US" sz="900">
              <a:solidFill>
                <a:srgbClr val="524E52"/>
              </a:solidFill>
              <a:latin typeface="Open Sans"/>
              <a:ea typeface="Open Sans"/>
              <a:cs typeface="Open Sans"/>
            </a:rPr>
            <a:t>Operations will integrate monitoring and avoidance for project site and access routes to protect flora and fauna, natural habitats, and water resources, with adaptive management responsive to any changes.</a:t>
          </a:r>
        </a:p>
      </dgm:t>
    </dgm:pt>
    <dgm:pt modelId="{47C67A3E-40B4-4CCE-B980-02E97D6D1664}" type="parTrans" cxnId="{EBCDC259-794E-4E93-9BD4-1D2459EFD44F}">
      <dgm:prSet/>
      <dgm:spPr/>
      <dgm:t>
        <a:bodyPr/>
        <a:lstStyle/>
        <a:p>
          <a:endParaRPr lang="en-CA" sz="900"/>
        </a:p>
      </dgm:t>
    </dgm:pt>
    <dgm:pt modelId="{38DEB78F-CC69-4E40-A31F-CC057B139F4C}" type="sibTrans" cxnId="{EBCDC259-794E-4E93-9BD4-1D2459EFD44F}">
      <dgm:prSet/>
      <dgm:spPr/>
      <dgm:t>
        <a:bodyPr/>
        <a:lstStyle/>
        <a:p>
          <a:endParaRPr lang="en-CA" sz="900"/>
        </a:p>
      </dgm:t>
    </dgm:pt>
    <dgm:pt modelId="{A3A2E005-69A1-4264-B13C-8BB720D7686B}">
      <dgm:prSet phldr="0" custT="1"/>
      <dgm:spPr>
        <a:solidFill>
          <a:srgbClr val="ECF0F1"/>
        </a:solidFill>
        <a:ln>
          <a:solidFill>
            <a:srgbClr val="BDC3C7"/>
          </a:solidFill>
        </a:ln>
        <a:effectLst>
          <a:outerShdw blurRad="50800" dist="38100" dir="2700000" algn="tl" rotWithShape="0">
            <a:prstClr val="black">
              <a:alpha val="40000"/>
            </a:prstClr>
          </a:outerShdw>
        </a:effectLst>
      </dgm:spPr>
      <dgm:t>
        <a:bodyPr/>
        <a:lstStyle/>
        <a:p>
          <a:pPr algn="l" rtl="0">
            <a:lnSpc>
              <a:spcPct val="90000"/>
            </a:lnSpc>
          </a:pPr>
          <a:r>
            <a:rPr lang="en-US" sz="900">
              <a:solidFill>
                <a:srgbClr val="524E52"/>
              </a:solidFill>
              <a:latin typeface="Open Sans"/>
              <a:ea typeface="Open Sans"/>
              <a:cs typeface="Open Sans"/>
            </a:rPr>
            <a:t>Benign mining operations with no chemical use or tailings generation minimizes potential impacts.</a:t>
          </a:r>
        </a:p>
      </dgm:t>
    </dgm:pt>
    <dgm:pt modelId="{A9AD922C-3678-4678-8B66-415194BD601D}" type="parTrans" cxnId="{2F169791-DAEB-4A20-BE52-57BDCE91A1C3}">
      <dgm:prSet/>
      <dgm:spPr/>
      <dgm:t>
        <a:bodyPr/>
        <a:lstStyle/>
        <a:p>
          <a:endParaRPr lang="en-CA" sz="900"/>
        </a:p>
      </dgm:t>
    </dgm:pt>
    <dgm:pt modelId="{ECE4B98E-6611-47BD-8A1E-BE97171A3793}" type="sibTrans" cxnId="{2F169791-DAEB-4A20-BE52-57BDCE91A1C3}">
      <dgm:prSet/>
      <dgm:spPr/>
      <dgm:t>
        <a:bodyPr/>
        <a:lstStyle/>
        <a:p>
          <a:endParaRPr lang="en-CA" sz="900"/>
        </a:p>
      </dgm:t>
    </dgm:pt>
    <dgm:pt modelId="{3B0E09F9-960A-48C8-B570-DABB9CBF02AA}">
      <dgm:prSet phldr="0" custT="1"/>
      <dgm:spPr>
        <a:solidFill>
          <a:srgbClr val="ECF0F1"/>
        </a:solidFill>
        <a:ln>
          <a:solidFill>
            <a:srgbClr val="BDC3C7"/>
          </a:solidFill>
        </a:ln>
        <a:effectLst>
          <a:outerShdw blurRad="50800" dist="38100" dir="2700000" algn="tl" rotWithShape="0">
            <a:prstClr val="black">
              <a:alpha val="40000"/>
            </a:prstClr>
          </a:outerShdw>
        </a:effectLst>
      </dgm:spPr>
      <dgm:t>
        <a:bodyPr/>
        <a:lstStyle/>
        <a:p>
          <a:pPr algn="l" rtl="0">
            <a:lnSpc>
              <a:spcPct val="90000"/>
            </a:lnSpc>
          </a:pPr>
          <a:r>
            <a:rPr lang="en-US" sz="900" dirty="0">
              <a:solidFill>
                <a:srgbClr val="524E52"/>
              </a:solidFill>
              <a:latin typeface="Open Sans"/>
              <a:ea typeface="Open Sans"/>
              <a:cs typeface="Open Sans"/>
            </a:rPr>
            <a:t>Active part of the community, working with and making positive contributions to communities in which we operate.</a:t>
          </a:r>
        </a:p>
      </dgm:t>
    </dgm:pt>
    <dgm:pt modelId="{A988A5E7-8E9A-4834-9E07-026BE693D538}" type="parTrans" cxnId="{46B5B483-C3A8-46C5-AEED-98ED2B202EC9}">
      <dgm:prSet/>
      <dgm:spPr/>
      <dgm:t>
        <a:bodyPr/>
        <a:lstStyle/>
        <a:p>
          <a:endParaRPr lang="en-CA" sz="900"/>
        </a:p>
      </dgm:t>
    </dgm:pt>
    <dgm:pt modelId="{26DC4AE9-B70A-45B6-981B-DB44C84EA465}" type="sibTrans" cxnId="{46B5B483-C3A8-46C5-AEED-98ED2B202EC9}">
      <dgm:prSet/>
      <dgm:spPr/>
      <dgm:t>
        <a:bodyPr/>
        <a:lstStyle/>
        <a:p>
          <a:endParaRPr lang="en-CA" sz="900"/>
        </a:p>
      </dgm:t>
    </dgm:pt>
    <dgm:pt modelId="{0519608C-C79D-47E3-B127-23DA396659EA}">
      <dgm:prSet phldr="0" custT="1"/>
      <dgm:spPr>
        <a:solidFill>
          <a:srgbClr val="ECF0F1"/>
        </a:solidFill>
        <a:ln>
          <a:solidFill>
            <a:srgbClr val="E5E4E2"/>
          </a:solidFill>
        </a:ln>
        <a:effectLst>
          <a:outerShdw blurRad="50800" dist="38100" dir="2700000" algn="tl" rotWithShape="0">
            <a:prstClr val="black">
              <a:alpha val="40000"/>
            </a:prstClr>
          </a:outerShdw>
        </a:effectLst>
      </dgm:spPr>
      <dgm:t>
        <a:bodyPr/>
        <a:lstStyle/>
        <a:p>
          <a:pPr algn="l" rtl="0">
            <a:lnSpc>
              <a:spcPct val="90000"/>
            </a:lnSpc>
          </a:pPr>
          <a:r>
            <a:rPr lang="en-US" sz="900" b="0">
              <a:solidFill>
                <a:srgbClr val="000000"/>
              </a:solidFill>
              <a:latin typeface="Open Sans" panose="020B0606030504020204" pitchFamily="34" charset="0"/>
              <a:ea typeface="Open Sans" panose="020B0606030504020204" pitchFamily="34" charset="0"/>
              <a:cs typeface="Open Sans" panose="020B0606030504020204" pitchFamily="34" charset="0"/>
            </a:rPr>
            <a:t>Regular monitoring  and adaptive management plans to ensure ongoing environmental stewardship and preservation of biodiversity throughout life of mine.</a:t>
          </a:r>
          <a:endParaRPr lang="en-US" sz="900" b="0">
            <a:latin typeface="Open Sans" panose="020B0606030504020204" pitchFamily="34" charset="0"/>
            <a:ea typeface="Open Sans" panose="020B0606030504020204" pitchFamily="34" charset="0"/>
            <a:cs typeface="Open Sans" panose="020B0606030504020204" pitchFamily="34" charset="0"/>
          </a:endParaRPr>
        </a:p>
      </dgm:t>
    </dgm:pt>
    <dgm:pt modelId="{11900B67-9623-40A1-B9F3-170D23965797}" type="parTrans" cxnId="{497A2D2A-4B00-45C7-9AB5-6BF1CC43C072}">
      <dgm:prSet/>
      <dgm:spPr/>
      <dgm:t>
        <a:bodyPr/>
        <a:lstStyle/>
        <a:p>
          <a:endParaRPr lang="en-CA" sz="900"/>
        </a:p>
      </dgm:t>
    </dgm:pt>
    <dgm:pt modelId="{8DF1ED0D-5759-4F31-AA01-780E92416112}" type="sibTrans" cxnId="{497A2D2A-4B00-45C7-9AB5-6BF1CC43C072}">
      <dgm:prSet/>
      <dgm:spPr/>
      <dgm:t>
        <a:bodyPr/>
        <a:lstStyle/>
        <a:p>
          <a:endParaRPr lang="en-CA" sz="900"/>
        </a:p>
      </dgm:t>
    </dgm:pt>
    <dgm:pt modelId="{EFE544BA-543B-4705-B79C-C7BF5122B2EF}">
      <dgm:prSet phldr="0" custT="1"/>
      <dgm:spPr/>
      <dgm:t>
        <a:bodyPr/>
        <a:lstStyle/>
        <a:p>
          <a:pPr rtl="0"/>
          <a:r>
            <a:rPr lang="en-US" sz="900">
              <a:solidFill>
                <a:srgbClr val="524E52"/>
              </a:solidFill>
              <a:latin typeface="Open Sans"/>
              <a:ea typeface="Open Sans"/>
              <a:cs typeface="Open Sans"/>
            </a:rPr>
            <a:t>Proactive environmental design incorporates layout and technologies to minimize impact.</a:t>
          </a:r>
          <a:endParaRPr lang="en-US" sz="900" b="1">
            <a:highlight>
              <a:srgbClr val="FFFF00"/>
            </a:highlight>
            <a:latin typeface="Open Sans"/>
            <a:ea typeface="Open Sans"/>
            <a:cs typeface="Open Sans"/>
          </a:endParaRPr>
        </a:p>
      </dgm:t>
    </dgm:pt>
    <dgm:pt modelId="{0FA36DF4-F439-4167-9456-D5625BF59510}" type="parTrans" cxnId="{45C5F955-F5CD-47B3-8D67-0D67DFB6A151}">
      <dgm:prSet/>
      <dgm:spPr/>
      <dgm:t>
        <a:bodyPr/>
        <a:lstStyle/>
        <a:p>
          <a:endParaRPr lang="en-CA" sz="900"/>
        </a:p>
      </dgm:t>
    </dgm:pt>
    <dgm:pt modelId="{78FA36A2-C731-4ACA-8C3D-7BF06FB24563}" type="sibTrans" cxnId="{45C5F955-F5CD-47B3-8D67-0D67DFB6A151}">
      <dgm:prSet/>
      <dgm:spPr/>
      <dgm:t>
        <a:bodyPr/>
        <a:lstStyle/>
        <a:p>
          <a:endParaRPr lang="en-CA" sz="900"/>
        </a:p>
      </dgm:t>
    </dgm:pt>
    <dgm:pt modelId="{6C2F1AEA-48D1-493B-A3CE-937EE9AFD1D1}">
      <dgm:prSet custT="1"/>
      <dgm:spPr/>
      <dgm:t>
        <a:bodyPr/>
        <a:lstStyle/>
        <a:p>
          <a:pPr algn="ctr" rtl="0">
            <a:lnSpc>
              <a:spcPct val="90000"/>
            </a:lnSpc>
          </a:pPr>
          <a:r>
            <a:rPr lang="en-US" sz="900" b="1">
              <a:latin typeface="Open Sans SemiBold"/>
              <a:ea typeface="Open Sans SemiBold"/>
              <a:cs typeface="Open Sans SemiBold"/>
            </a:rPr>
            <a:t>Sustainable Land Use</a:t>
          </a:r>
          <a:endParaRPr lang="en-US" sz="900" b="0">
            <a:latin typeface="Open Sans SemiBold"/>
            <a:ea typeface="Open Sans SemiBold"/>
            <a:cs typeface="Open Sans SemiBold"/>
          </a:endParaRPr>
        </a:p>
      </dgm:t>
    </dgm:pt>
    <dgm:pt modelId="{72217ACD-C0F9-4DDA-8348-DE370D0F42E5}" type="parTrans" cxnId="{E89C6925-4C8D-4F65-B3F9-C6717C5335CA}">
      <dgm:prSet/>
      <dgm:spPr/>
      <dgm:t>
        <a:bodyPr/>
        <a:lstStyle/>
        <a:p>
          <a:endParaRPr lang="en-CA" sz="900"/>
        </a:p>
      </dgm:t>
    </dgm:pt>
    <dgm:pt modelId="{CCD61DC0-F660-43CD-92DE-AEA9F4CFA08F}" type="sibTrans" cxnId="{E89C6925-4C8D-4F65-B3F9-C6717C5335CA}">
      <dgm:prSet/>
      <dgm:spPr/>
      <dgm:t>
        <a:bodyPr/>
        <a:lstStyle/>
        <a:p>
          <a:endParaRPr lang="en-CA" sz="900"/>
        </a:p>
      </dgm:t>
    </dgm:pt>
    <dgm:pt modelId="{A855F99C-52EC-4A7C-ADD0-39273DCC5E2B}">
      <dgm:prSet phldr="0" custT="1"/>
      <dgm:spPr/>
      <dgm:t>
        <a:bodyPr/>
        <a:lstStyle/>
        <a:p>
          <a:r>
            <a:rPr lang="en-US" sz="900" b="0">
              <a:solidFill>
                <a:srgbClr val="524E52"/>
              </a:solidFill>
              <a:latin typeface="Open Sans"/>
              <a:ea typeface="Open Sans"/>
              <a:cs typeface="Open Sans"/>
            </a:rPr>
            <a:t>Ecosystem</a:t>
          </a:r>
          <a:r>
            <a:rPr lang="en-US" sz="900">
              <a:solidFill>
                <a:srgbClr val="524E52"/>
              </a:solidFill>
              <a:latin typeface="Open Sans"/>
              <a:ea typeface="Open Sans"/>
              <a:cs typeface="Open Sans"/>
            </a:rPr>
            <a:t> restoration commitments and closure plans for reclamation and rehabilitation post-mining. </a:t>
          </a:r>
          <a:endParaRPr lang="en-US" sz="900"/>
        </a:p>
      </dgm:t>
    </dgm:pt>
    <dgm:pt modelId="{07795E08-68BA-4DE9-B066-E7E303D8F6D5}" type="parTrans" cxnId="{A885E15B-48F1-4689-8A48-B841AC400D41}">
      <dgm:prSet/>
      <dgm:spPr/>
      <dgm:t>
        <a:bodyPr/>
        <a:lstStyle/>
        <a:p>
          <a:endParaRPr lang="en-CA" sz="900"/>
        </a:p>
      </dgm:t>
    </dgm:pt>
    <dgm:pt modelId="{0C419944-5BE5-42AB-913B-B30EF1192E06}" type="sibTrans" cxnId="{A885E15B-48F1-4689-8A48-B841AC400D41}">
      <dgm:prSet/>
      <dgm:spPr/>
      <dgm:t>
        <a:bodyPr/>
        <a:lstStyle/>
        <a:p>
          <a:endParaRPr lang="en-CA" sz="900"/>
        </a:p>
      </dgm:t>
    </dgm:pt>
    <dgm:pt modelId="{B87D2340-6E25-44ED-A87A-93960346DBF4}">
      <dgm:prSet phldr="0" custT="1"/>
      <dgm:spPr>
        <a:solidFill>
          <a:srgbClr val="ECF0F1"/>
        </a:solidFill>
        <a:ln>
          <a:solidFill>
            <a:srgbClr val="95A5A6"/>
          </a:solidFill>
        </a:ln>
        <a:effectLst>
          <a:outerShdw blurRad="50800" dist="38100" dir="2700000" algn="tl" rotWithShape="0">
            <a:prstClr val="black">
              <a:alpha val="40000"/>
            </a:prstClr>
          </a:outerShdw>
        </a:effectLst>
      </dgm:spPr>
      <dgm:t>
        <a:bodyPr/>
        <a:lstStyle/>
        <a:p>
          <a:pPr algn="l" rtl="0">
            <a:lnSpc>
              <a:spcPct val="90000"/>
            </a:lnSpc>
          </a:pPr>
          <a:r>
            <a:rPr lang="en-US" sz="900">
              <a:solidFill>
                <a:srgbClr val="524E52"/>
              </a:solidFill>
              <a:latin typeface="Open Sans"/>
              <a:ea typeface="Open Sans"/>
              <a:cs typeface="Open Sans"/>
            </a:rPr>
            <a:t>Baseline environment and biodiversity assessments to guide development and construction.</a:t>
          </a:r>
        </a:p>
      </dgm:t>
    </dgm:pt>
    <dgm:pt modelId="{C9BA84D0-F94B-4331-BC79-927C3CEB7E6E}" type="parTrans" cxnId="{7AD1AED7-1076-4158-AA34-D592D0F93C81}">
      <dgm:prSet/>
      <dgm:spPr/>
      <dgm:t>
        <a:bodyPr/>
        <a:lstStyle/>
        <a:p>
          <a:endParaRPr lang="en-CA" sz="900"/>
        </a:p>
      </dgm:t>
    </dgm:pt>
    <dgm:pt modelId="{42CBEBCD-E18C-4DE1-96A0-0384ECFB1484}" type="sibTrans" cxnId="{7AD1AED7-1076-4158-AA34-D592D0F93C81}">
      <dgm:prSet/>
      <dgm:spPr/>
      <dgm:t>
        <a:bodyPr/>
        <a:lstStyle/>
        <a:p>
          <a:endParaRPr lang="en-CA" sz="900"/>
        </a:p>
      </dgm:t>
    </dgm:pt>
    <dgm:pt modelId="{9A3B9D77-8020-4899-9795-2FF78320770B}">
      <dgm:prSet phldr="0" custT="1"/>
      <dgm:spPr>
        <a:solidFill>
          <a:srgbClr val="ECF0F1"/>
        </a:solidFill>
        <a:ln>
          <a:solidFill>
            <a:srgbClr val="E5E4E2"/>
          </a:solidFill>
        </a:ln>
        <a:effectLst>
          <a:outerShdw blurRad="50800" dist="38100" dir="2700000" algn="tl" rotWithShape="0">
            <a:prstClr val="black">
              <a:alpha val="40000"/>
            </a:prstClr>
          </a:outerShdw>
        </a:effectLst>
      </dgm:spPr>
      <dgm:t>
        <a:bodyPr/>
        <a:lstStyle/>
        <a:p>
          <a:pPr algn="l" rtl="0">
            <a:lnSpc>
              <a:spcPct val="90000"/>
            </a:lnSpc>
          </a:pPr>
          <a:r>
            <a:rPr lang="en-US" sz="900" b="0">
              <a:latin typeface="Open Sans" panose="020B0606030504020204" pitchFamily="34" charset="0"/>
              <a:ea typeface="Open Sans" panose="020B0606030504020204" pitchFamily="34" charset="0"/>
              <a:cs typeface="Open Sans" panose="020B0606030504020204" pitchFamily="34" charset="0"/>
            </a:rPr>
            <a:t>Minimal site footprint over life of mine.</a:t>
          </a:r>
        </a:p>
      </dgm:t>
    </dgm:pt>
    <dgm:pt modelId="{DE5407A7-B2B9-4C38-83F3-FEEE9DC7706B}" type="parTrans" cxnId="{DD590BE0-9ADF-4006-A508-A661A9DBD166}">
      <dgm:prSet/>
      <dgm:spPr/>
      <dgm:t>
        <a:bodyPr/>
        <a:lstStyle/>
        <a:p>
          <a:endParaRPr lang="en-CA" sz="900"/>
        </a:p>
      </dgm:t>
    </dgm:pt>
    <dgm:pt modelId="{A94D1E09-ADDF-43EA-B7AA-C9AD3BFCF111}" type="sibTrans" cxnId="{DD590BE0-9ADF-4006-A508-A661A9DBD166}">
      <dgm:prSet/>
      <dgm:spPr/>
      <dgm:t>
        <a:bodyPr/>
        <a:lstStyle/>
        <a:p>
          <a:endParaRPr lang="en-CA" sz="900"/>
        </a:p>
      </dgm:t>
    </dgm:pt>
    <dgm:pt modelId="{25D5F824-A74C-4F55-B8BB-78C07EFC14EC}" type="pres">
      <dgm:prSet presAssocID="{9F04BFD8-8E42-483F-A078-421D3FACF364}" presName="linearFlow" presStyleCnt="0">
        <dgm:presLayoutVars>
          <dgm:dir/>
          <dgm:animLvl val="lvl"/>
          <dgm:resizeHandles val="exact"/>
        </dgm:presLayoutVars>
      </dgm:prSet>
      <dgm:spPr/>
    </dgm:pt>
    <dgm:pt modelId="{05D635D4-B71E-4259-8C5B-8AA2A254565F}" type="pres">
      <dgm:prSet presAssocID="{F30D52F3-B198-41D2-87BD-4D9044BE9069}" presName="composite" presStyleCnt="0"/>
      <dgm:spPr/>
    </dgm:pt>
    <dgm:pt modelId="{0AA2150B-4E37-47AE-902B-DF920579F9CA}" type="pres">
      <dgm:prSet presAssocID="{F30D52F3-B198-41D2-87BD-4D9044BE9069}" presName="parentText" presStyleLbl="alignNode1" presStyleIdx="0" presStyleCnt="3" custLinFactNeighborX="0" custLinFactNeighborY="-1589">
        <dgm:presLayoutVars>
          <dgm:chMax val="1"/>
          <dgm:bulletEnabled val="1"/>
        </dgm:presLayoutVars>
      </dgm:prSet>
      <dgm:spPr/>
    </dgm:pt>
    <dgm:pt modelId="{1FF8CDB7-D85C-4A66-8F00-5D05ECCCFC82}" type="pres">
      <dgm:prSet presAssocID="{F30D52F3-B198-41D2-87BD-4D9044BE9069}" presName="descendantText" presStyleLbl="alignAcc1" presStyleIdx="0" presStyleCnt="3" custScaleY="100000">
        <dgm:presLayoutVars>
          <dgm:bulletEnabled val="1"/>
        </dgm:presLayoutVars>
      </dgm:prSet>
      <dgm:spPr/>
    </dgm:pt>
    <dgm:pt modelId="{538BDFA9-7551-4988-B9BA-72087CB614F2}" type="pres">
      <dgm:prSet presAssocID="{A5EF81A4-703B-4593-8C61-33696AA5B8C7}" presName="sp" presStyleCnt="0"/>
      <dgm:spPr/>
    </dgm:pt>
    <dgm:pt modelId="{731B689A-2304-4C55-8A16-B82DD9DDB732}" type="pres">
      <dgm:prSet presAssocID="{CCA6AD4F-4FBB-40FD-83EF-DBE22B5A32AC}" presName="composite" presStyleCnt="0"/>
      <dgm:spPr/>
    </dgm:pt>
    <dgm:pt modelId="{ACAAF304-8FA9-4097-B68A-D23F3E5E15C6}" type="pres">
      <dgm:prSet presAssocID="{CCA6AD4F-4FBB-40FD-83EF-DBE22B5A32AC}" presName="parentText" presStyleLbl="alignNode1" presStyleIdx="1" presStyleCnt="3">
        <dgm:presLayoutVars>
          <dgm:chMax val="1"/>
          <dgm:bulletEnabled val="1"/>
        </dgm:presLayoutVars>
      </dgm:prSet>
      <dgm:spPr/>
    </dgm:pt>
    <dgm:pt modelId="{9FA4DDC2-503C-4B47-BD27-5962333A7C32}" type="pres">
      <dgm:prSet presAssocID="{CCA6AD4F-4FBB-40FD-83EF-DBE22B5A32AC}" presName="descendantText" presStyleLbl="alignAcc1" presStyleIdx="1" presStyleCnt="3" custLinFactNeighborX="486" custLinFactNeighborY="159">
        <dgm:presLayoutVars>
          <dgm:bulletEnabled val="1"/>
        </dgm:presLayoutVars>
      </dgm:prSet>
      <dgm:spPr/>
    </dgm:pt>
    <dgm:pt modelId="{508D5607-53DB-4723-8583-002281134CCC}" type="pres">
      <dgm:prSet presAssocID="{3813601B-A025-4478-AB99-32085FA8077B}" presName="sp" presStyleCnt="0"/>
      <dgm:spPr/>
    </dgm:pt>
    <dgm:pt modelId="{5D2860F5-2F7A-4168-B48B-5A5E30FB6343}" type="pres">
      <dgm:prSet presAssocID="{6C2F1AEA-48D1-493B-A3CE-937EE9AFD1D1}" presName="composite" presStyleCnt="0"/>
      <dgm:spPr/>
    </dgm:pt>
    <dgm:pt modelId="{76C873AC-1840-47F0-971D-AD9B6262DF48}" type="pres">
      <dgm:prSet presAssocID="{6C2F1AEA-48D1-493B-A3CE-937EE9AFD1D1}" presName="parentText" presStyleLbl="alignNode1" presStyleIdx="2" presStyleCnt="3">
        <dgm:presLayoutVars>
          <dgm:chMax val="1"/>
          <dgm:bulletEnabled val="1"/>
        </dgm:presLayoutVars>
      </dgm:prSet>
      <dgm:spPr/>
    </dgm:pt>
    <dgm:pt modelId="{40C69904-DEF5-4AAA-9147-51D23B4DD158}" type="pres">
      <dgm:prSet presAssocID="{6C2F1AEA-48D1-493B-A3CE-937EE9AFD1D1}" presName="descendantText" presStyleLbl="alignAcc1" presStyleIdx="2" presStyleCnt="3">
        <dgm:presLayoutVars>
          <dgm:bulletEnabled val="1"/>
        </dgm:presLayoutVars>
      </dgm:prSet>
      <dgm:spPr/>
    </dgm:pt>
  </dgm:ptLst>
  <dgm:cxnLst>
    <dgm:cxn modelId="{E89C6925-4C8D-4F65-B3F9-C6717C5335CA}" srcId="{9F04BFD8-8E42-483F-A078-421D3FACF364}" destId="{6C2F1AEA-48D1-493B-A3CE-937EE9AFD1D1}" srcOrd="2" destOrd="0" parTransId="{72217ACD-C0F9-4DDA-8348-DE370D0F42E5}" sibTransId="{CCD61DC0-F660-43CD-92DE-AEA9F4CFA08F}"/>
    <dgm:cxn modelId="{497A2D2A-4B00-45C7-9AB5-6BF1CC43C072}" srcId="{6C2F1AEA-48D1-493B-A3CE-937EE9AFD1D1}" destId="{0519608C-C79D-47E3-B127-23DA396659EA}" srcOrd="1" destOrd="0" parTransId="{11900B67-9623-40A1-B9F3-170D23965797}" sibTransId="{8DF1ED0D-5759-4F31-AA01-780E92416112}"/>
    <dgm:cxn modelId="{5F328534-2B2E-474E-9E0F-B1022780F54C}" type="presOf" srcId="{CCA6AD4F-4FBB-40FD-83EF-DBE22B5A32AC}" destId="{ACAAF304-8FA9-4097-B68A-D23F3E5E15C6}" srcOrd="0" destOrd="0" presId="urn:microsoft.com/office/officeart/2005/8/layout/chevron2"/>
    <dgm:cxn modelId="{A885E15B-48F1-4689-8A48-B841AC400D41}" srcId="{6C2F1AEA-48D1-493B-A3CE-937EE9AFD1D1}" destId="{A855F99C-52EC-4A7C-ADD0-39273DCC5E2B}" srcOrd="2" destOrd="0" parTransId="{07795E08-68BA-4DE9-B066-E7E303D8F6D5}" sibTransId="{0C419944-5BE5-42AB-913B-B30EF1192E06}"/>
    <dgm:cxn modelId="{176EF966-9305-4DF7-AECA-C468644132FD}" type="presOf" srcId="{3B0E09F9-960A-48C8-B570-DABB9CBF02AA}" destId="{9FA4DDC2-503C-4B47-BD27-5962333A7C32}" srcOrd="0" destOrd="2" presId="urn:microsoft.com/office/officeart/2005/8/layout/chevron2"/>
    <dgm:cxn modelId="{2926B467-CC7D-4372-B2BD-7A98BB561DD3}" srcId="{9F04BFD8-8E42-483F-A078-421D3FACF364}" destId="{F30D52F3-B198-41D2-87BD-4D9044BE9069}" srcOrd="0" destOrd="0" parTransId="{010FB03C-FEB8-485C-AD49-60C39DA781E2}" sibTransId="{A5EF81A4-703B-4593-8C61-33696AA5B8C7}"/>
    <dgm:cxn modelId="{DFF0C549-6FEA-431E-9BE0-458BA5C8EA65}" type="presOf" srcId="{6C2F1AEA-48D1-493B-A3CE-937EE9AFD1D1}" destId="{76C873AC-1840-47F0-971D-AD9B6262DF48}" srcOrd="0" destOrd="0" presId="urn:microsoft.com/office/officeart/2005/8/layout/chevron2"/>
    <dgm:cxn modelId="{45C5F955-F5CD-47B3-8D67-0D67DFB6A151}" srcId="{F30D52F3-B198-41D2-87BD-4D9044BE9069}" destId="{EFE544BA-543B-4705-B79C-C7BF5122B2EF}" srcOrd="0" destOrd="0" parTransId="{0FA36DF4-F439-4167-9456-D5625BF59510}" sibTransId="{78FA36A2-C731-4ACA-8C3D-7BF06FB24563}"/>
    <dgm:cxn modelId="{EBCDC259-794E-4E93-9BD4-1D2459EFD44F}" srcId="{CCA6AD4F-4FBB-40FD-83EF-DBE22B5A32AC}" destId="{1838CF17-4C24-4F7E-A03F-C173A4100762}" srcOrd="0" destOrd="0" parTransId="{47C67A3E-40B4-4CCE-B980-02E97D6D1664}" sibTransId="{38DEB78F-CC69-4E40-A31F-CC057B139F4C}"/>
    <dgm:cxn modelId="{0F737C7D-6D0E-45FD-A08D-22F8C856F756}" type="presOf" srcId="{F30D52F3-B198-41D2-87BD-4D9044BE9069}" destId="{0AA2150B-4E37-47AE-902B-DF920579F9CA}" srcOrd="0" destOrd="0" presId="urn:microsoft.com/office/officeart/2005/8/layout/chevron2"/>
    <dgm:cxn modelId="{797BFB80-3F78-482B-8CD5-A1044E337874}" srcId="{F30D52F3-B198-41D2-87BD-4D9044BE9069}" destId="{D07AE96E-E3CB-44F2-953D-84198822C96A}" srcOrd="1" destOrd="0" parTransId="{05FB1986-D7C6-44C4-BF98-8250DF5D751D}" sibTransId="{CD2B9CDB-E712-43A1-9CBB-21F7A448C23A}"/>
    <dgm:cxn modelId="{43852281-717E-4B40-9B6D-27A56C694D65}" srcId="{F30D52F3-B198-41D2-87BD-4D9044BE9069}" destId="{D0974691-FC54-4F3F-A57A-195982275E44}" srcOrd="2" destOrd="0" parTransId="{CA3B9125-0104-484A-AA5C-C4F44F25CB23}" sibTransId="{88BD780A-F357-45B9-9BF4-7129B23A6E0F}"/>
    <dgm:cxn modelId="{46B5B483-C3A8-46C5-AEED-98ED2B202EC9}" srcId="{CCA6AD4F-4FBB-40FD-83EF-DBE22B5A32AC}" destId="{3B0E09F9-960A-48C8-B570-DABB9CBF02AA}" srcOrd="2" destOrd="0" parTransId="{A988A5E7-8E9A-4834-9E07-026BE693D538}" sibTransId="{26DC4AE9-B70A-45B6-981B-DB44C84EA465}"/>
    <dgm:cxn modelId="{73097587-F389-4FD3-A797-B6A8BBAC1AEC}" type="presOf" srcId="{9F04BFD8-8E42-483F-A078-421D3FACF364}" destId="{25D5F824-A74C-4F55-B8BB-78C07EFC14EC}" srcOrd="0" destOrd="0" presId="urn:microsoft.com/office/officeart/2005/8/layout/chevron2"/>
    <dgm:cxn modelId="{0BE6D28F-8763-4ADF-9F10-84F6257725DC}" type="presOf" srcId="{9A3B9D77-8020-4899-9795-2FF78320770B}" destId="{40C69904-DEF5-4AAA-9147-51D23B4DD158}" srcOrd="0" destOrd="0" presId="urn:microsoft.com/office/officeart/2005/8/layout/chevron2"/>
    <dgm:cxn modelId="{2F169791-DAEB-4A20-BE52-57BDCE91A1C3}" srcId="{CCA6AD4F-4FBB-40FD-83EF-DBE22B5A32AC}" destId="{A3A2E005-69A1-4264-B13C-8BB720D7686B}" srcOrd="1" destOrd="0" parTransId="{A9AD922C-3678-4678-8B66-415194BD601D}" sibTransId="{ECE4B98E-6611-47BD-8A1E-BE97171A3793}"/>
    <dgm:cxn modelId="{267922A9-02C2-46F5-92B9-9AD0A269D0D6}" type="presOf" srcId="{EFE544BA-543B-4705-B79C-C7BF5122B2EF}" destId="{1FF8CDB7-D85C-4A66-8F00-5D05ECCCFC82}" srcOrd="0" destOrd="0" presId="urn:microsoft.com/office/officeart/2005/8/layout/chevron2"/>
    <dgm:cxn modelId="{AB4E01AB-E55E-4113-A43C-81C953090B85}" type="presOf" srcId="{1838CF17-4C24-4F7E-A03F-C173A4100762}" destId="{9FA4DDC2-503C-4B47-BD27-5962333A7C32}" srcOrd="0" destOrd="0" presId="urn:microsoft.com/office/officeart/2005/8/layout/chevron2"/>
    <dgm:cxn modelId="{CEEEB6B1-B543-4B7E-8418-58E7A4060373}" type="presOf" srcId="{0519608C-C79D-47E3-B127-23DA396659EA}" destId="{40C69904-DEF5-4AAA-9147-51D23B4DD158}" srcOrd="0" destOrd="1" presId="urn:microsoft.com/office/officeart/2005/8/layout/chevron2"/>
    <dgm:cxn modelId="{7AD1AED7-1076-4158-AA34-D592D0F93C81}" srcId="{F30D52F3-B198-41D2-87BD-4D9044BE9069}" destId="{B87D2340-6E25-44ED-A87A-93960346DBF4}" srcOrd="3" destOrd="0" parTransId="{C9BA84D0-F94B-4331-BC79-927C3CEB7E6E}" sibTransId="{42CBEBCD-E18C-4DE1-96A0-0384ECFB1484}"/>
    <dgm:cxn modelId="{D9440AD9-6565-4947-9BC0-26724FB6F1CE}" type="presOf" srcId="{B87D2340-6E25-44ED-A87A-93960346DBF4}" destId="{1FF8CDB7-D85C-4A66-8F00-5D05ECCCFC82}" srcOrd="0" destOrd="3" presId="urn:microsoft.com/office/officeart/2005/8/layout/chevron2"/>
    <dgm:cxn modelId="{39264ADC-A90A-4852-938E-495985BABE56}" srcId="{9F04BFD8-8E42-483F-A078-421D3FACF364}" destId="{CCA6AD4F-4FBB-40FD-83EF-DBE22B5A32AC}" srcOrd="1" destOrd="0" parTransId="{0CCB2F30-1900-40D9-AC67-260A98B61701}" sibTransId="{3813601B-A025-4478-AB99-32085FA8077B}"/>
    <dgm:cxn modelId="{DD590BE0-9ADF-4006-A508-A661A9DBD166}" srcId="{6C2F1AEA-48D1-493B-A3CE-937EE9AFD1D1}" destId="{9A3B9D77-8020-4899-9795-2FF78320770B}" srcOrd="0" destOrd="0" parTransId="{DE5407A7-B2B9-4C38-83F3-FEEE9DC7706B}" sibTransId="{A94D1E09-ADDF-43EA-B7AA-C9AD3BFCF111}"/>
    <dgm:cxn modelId="{840912E3-0480-46C1-9730-FCAC8EFF3824}" type="presOf" srcId="{A855F99C-52EC-4A7C-ADD0-39273DCC5E2B}" destId="{40C69904-DEF5-4AAA-9147-51D23B4DD158}" srcOrd="0" destOrd="2" presId="urn:microsoft.com/office/officeart/2005/8/layout/chevron2"/>
    <dgm:cxn modelId="{78B88CEA-9203-4E6A-9455-6FEC6F09107E}" type="presOf" srcId="{D07AE96E-E3CB-44F2-953D-84198822C96A}" destId="{1FF8CDB7-D85C-4A66-8F00-5D05ECCCFC82}" srcOrd="0" destOrd="1" presId="urn:microsoft.com/office/officeart/2005/8/layout/chevron2"/>
    <dgm:cxn modelId="{41FDC6ED-3EB1-40FF-869C-3E434D3FE3E4}" type="presOf" srcId="{D0974691-FC54-4F3F-A57A-195982275E44}" destId="{1FF8CDB7-D85C-4A66-8F00-5D05ECCCFC82}" srcOrd="0" destOrd="2" presId="urn:microsoft.com/office/officeart/2005/8/layout/chevron2"/>
    <dgm:cxn modelId="{4CF0D3F3-25A8-44B1-A2FB-95C9598207E2}" type="presOf" srcId="{A3A2E005-69A1-4264-B13C-8BB720D7686B}" destId="{9FA4DDC2-503C-4B47-BD27-5962333A7C32}" srcOrd="0" destOrd="1" presId="urn:microsoft.com/office/officeart/2005/8/layout/chevron2"/>
    <dgm:cxn modelId="{E0F56FFA-33FE-4E42-BA20-34796D4BBE80}" type="presParOf" srcId="{25D5F824-A74C-4F55-B8BB-78C07EFC14EC}" destId="{05D635D4-B71E-4259-8C5B-8AA2A254565F}" srcOrd="0" destOrd="0" presId="urn:microsoft.com/office/officeart/2005/8/layout/chevron2"/>
    <dgm:cxn modelId="{E300786A-B9AA-439E-BF6D-6A440B0D24D7}" type="presParOf" srcId="{05D635D4-B71E-4259-8C5B-8AA2A254565F}" destId="{0AA2150B-4E37-47AE-902B-DF920579F9CA}" srcOrd="0" destOrd="0" presId="urn:microsoft.com/office/officeart/2005/8/layout/chevron2"/>
    <dgm:cxn modelId="{E912F0F7-B260-4830-AA86-8FEF710FB230}" type="presParOf" srcId="{05D635D4-B71E-4259-8C5B-8AA2A254565F}" destId="{1FF8CDB7-D85C-4A66-8F00-5D05ECCCFC82}" srcOrd="1" destOrd="0" presId="urn:microsoft.com/office/officeart/2005/8/layout/chevron2"/>
    <dgm:cxn modelId="{9474CC05-7ED8-47F1-B0CE-1F2389EF6863}" type="presParOf" srcId="{25D5F824-A74C-4F55-B8BB-78C07EFC14EC}" destId="{538BDFA9-7551-4988-B9BA-72087CB614F2}" srcOrd="1" destOrd="0" presId="urn:microsoft.com/office/officeart/2005/8/layout/chevron2"/>
    <dgm:cxn modelId="{B1BD3B85-8C43-45A2-95FD-51782D202A19}" type="presParOf" srcId="{25D5F824-A74C-4F55-B8BB-78C07EFC14EC}" destId="{731B689A-2304-4C55-8A16-B82DD9DDB732}" srcOrd="2" destOrd="0" presId="urn:microsoft.com/office/officeart/2005/8/layout/chevron2"/>
    <dgm:cxn modelId="{81FD6764-14C7-4A64-9B95-1FE25211026A}" type="presParOf" srcId="{731B689A-2304-4C55-8A16-B82DD9DDB732}" destId="{ACAAF304-8FA9-4097-B68A-D23F3E5E15C6}" srcOrd="0" destOrd="0" presId="urn:microsoft.com/office/officeart/2005/8/layout/chevron2"/>
    <dgm:cxn modelId="{B7E9E9DB-6E23-432B-9B42-6D81EB303690}" type="presParOf" srcId="{731B689A-2304-4C55-8A16-B82DD9DDB732}" destId="{9FA4DDC2-503C-4B47-BD27-5962333A7C32}" srcOrd="1" destOrd="0" presId="urn:microsoft.com/office/officeart/2005/8/layout/chevron2"/>
    <dgm:cxn modelId="{945A5206-2E61-4827-AB30-E5073C3F0E9A}" type="presParOf" srcId="{25D5F824-A74C-4F55-B8BB-78C07EFC14EC}" destId="{508D5607-53DB-4723-8583-002281134CCC}" srcOrd="3" destOrd="0" presId="urn:microsoft.com/office/officeart/2005/8/layout/chevron2"/>
    <dgm:cxn modelId="{1BAACD82-0CE2-4A49-BB57-BDD600929B1B}" type="presParOf" srcId="{25D5F824-A74C-4F55-B8BB-78C07EFC14EC}" destId="{5D2860F5-2F7A-4168-B48B-5A5E30FB6343}" srcOrd="4" destOrd="0" presId="urn:microsoft.com/office/officeart/2005/8/layout/chevron2"/>
    <dgm:cxn modelId="{FE3FF71B-4580-4F8E-92E1-D0CB085ED547}" type="presParOf" srcId="{5D2860F5-2F7A-4168-B48B-5A5E30FB6343}" destId="{76C873AC-1840-47F0-971D-AD9B6262DF48}" srcOrd="0" destOrd="0" presId="urn:microsoft.com/office/officeart/2005/8/layout/chevron2"/>
    <dgm:cxn modelId="{4B38D106-75EB-4888-AC60-D8AFF8AF633E}" type="presParOf" srcId="{5D2860F5-2F7A-4168-B48B-5A5E30FB6343}" destId="{40C69904-DEF5-4AAA-9147-51D23B4DD158}" srcOrd="1" destOrd="0" presId="urn:microsoft.com/office/officeart/2005/8/layout/chevron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2A2B67E-5230-4063-9F23-B051FCF1D48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F497251-57BB-4440-8A59-51A370527DBE}">
      <dgm:prSet phldrT="[Text]" phldr="0"/>
      <dgm:spPr/>
      <dgm:t>
        <a:bodyPr/>
        <a:lstStyle/>
        <a:p>
          <a:pPr rtl="0"/>
          <a:r>
            <a:rPr lang="en-US" b="1">
              <a:solidFill>
                <a:schemeClr val="bg1"/>
              </a:solidFill>
              <a:latin typeface="Open Sans"/>
              <a:ea typeface="Open Sans"/>
              <a:cs typeface="Calibri"/>
            </a:rPr>
            <a:t>Maintaining Social License</a:t>
          </a:r>
          <a:endParaRPr lang="en-US" b="1">
            <a:solidFill>
              <a:schemeClr val="bg1"/>
            </a:solidFill>
            <a:latin typeface="Open Sans"/>
            <a:ea typeface="Open Sans"/>
          </a:endParaRPr>
        </a:p>
      </dgm:t>
    </dgm:pt>
    <dgm:pt modelId="{02AEF6F6-ABDD-4A65-BC74-992B73719DE6}" type="parTrans" cxnId="{340B0AED-3F98-4D82-9A00-E53F6440AC5D}">
      <dgm:prSet/>
      <dgm:spPr/>
      <dgm:t>
        <a:bodyPr/>
        <a:lstStyle/>
        <a:p>
          <a:endParaRPr lang="en-US"/>
        </a:p>
      </dgm:t>
    </dgm:pt>
    <dgm:pt modelId="{6FB9183E-C1CE-40A9-99AB-D309F5E333A8}" type="sibTrans" cxnId="{340B0AED-3F98-4D82-9A00-E53F6440AC5D}">
      <dgm:prSet/>
      <dgm:spPr/>
      <dgm:t>
        <a:bodyPr/>
        <a:lstStyle/>
        <a:p>
          <a:endParaRPr lang="en-US"/>
        </a:p>
      </dgm:t>
    </dgm:pt>
    <dgm:pt modelId="{167A6B2F-143E-4E1E-9E42-F87171D339ED}">
      <dgm:prSet phldrT="[Text]" phldr="0"/>
      <dgm:spPr/>
      <dgm:t>
        <a:bodyPr/>
        <a:lstStyle/>
        <a:p>
          <a:pPr rtl="0"/>
          <a:r>
            <a:rPr lang="en-US" dirty="0">
              <a:latin typeface="Open Sans"/>
              <a:ea typeface="Open Sans"/>
              <a:cs typeface="Open Sans"/>
            </a:rPr>
            <a:t>We are building the social license to operate through engagement right from the planning stage with all key partners for the Project, with the goal of building long-term, mutually beneficial relationships</a:t>
          </a:r>
        </a:p>
      </dgm:t>
    </dgm:pt>
    <dgm:pt modelId="{73B5ABF9-E5B6-4430-A6E9-DA14CDF63418}" type="parTrans" cxnId="{73595CF8-768B-47FB-8B95-74F41BF92A61}">
      <dgm:prSet/>
      <dgm:spPr/>
      <dgm:t>
        <a:bodyPr/>
        <a:lstStyle/>
        <a:p>
          <a:endParaRPr lang="en-US"/>
        </a:p>
      </dgm:t>
    </dgm:pt>
    <dgm:pt modelId="{2FA5EA3F-AFFE-4757-92DB-5F11B3E11C78}" type="sibTrans" cxnId="{73595CF8-768B-47FB-8B95-74F41BF92A61}">
      <dgm:prSet/>
      <dgm:spPr/>
      <dgm:t>
        <a:bodyPr/>
        <a:lstStyle/>
        <a:p>
          <a:endParaRPr lang="en-US"/>
        </a:p>
      </dgm:t>
    </dgm:pt>
    <dgm:pt modelId="{D46A2B59-B57B-45D2-A63F-C0709188F188}">
      <dgm:prSet phldrT="[Text]" phldr="0"/>
      <dgm:spPr/>
      <dgm:t>
        <a:bodyPr/>
        <a:lstStyle/>
        <a:p>
          <a:pPr rtl="0"/>
          <a:r>
            <a:rPr lang="en-US" b="1" dirty="0">
              <a:solidFill>
                <a:schemeClr val="bg1"/>
              </a:solidFill>
              <a:latin typeface="Open Sans"/>
              <a:ea typeface="Open Sans"/>
              <a:cs typeface="Open Sans"/>
            </a:rPr>
            <a:t>Developing Market for Clean Salt</a:t>
          </a:r>
        </a:p>
      </dgm:t>
    </dgm:pt>
    <dgm:pt modelId="{831D1303-764F-4F78-9788-EFA13E084AB0}" type="parTrans" cxnId="{A020C8B0-36B0-4251-B4A7-800DFC0E7A0F}">
      <dgm:prSet/>
      <dgm:spPr/>
      <dgm:t>
        <a:bodyPr/>
        <a:lstStyle/>
        <a:p>
          <a:endParaRPr lang="en-US"/>
        </a:p>
      </dgm:t>
    </dgm:pt>
    <dgm:pt modelId="{94CE6753-3A78-4042-9A05-43724BB62CCA}" type="sibTrans" cxnId="{A020C8B0-36B0-4251-B4A7-800DFC0E7A0F}">
      <dgm:prSet/>
      <dgm:spPr/>
      <dgm:t>
        <a:bodyPr/>
        <a:lstStyle/>
        <a:p>
          <a:endParaRPr lang="en-US"/>
        </a:p>
      </dgm:t>
    </dgm:pt>
    <dgm:pt modelId="{38CE0827-68D9-4173-AFCD-D8F24E2BFBEA}">
      <dgm:prSet phldr="0"/>
      <dgm:spPr/>
      <dgm:t>
        <a:bodyPr/>
        <a:lstStyle/>
        <a:p>
          <a:pPr rtl="0"/>
          <a:r>
            <a:rPr lang="en-US" b="0" dirty="0">
              <a:solidFill>
                <a:srgbClr val="333333"/>
              </a:solidFill>
              <a:latin typeface="Open Sans" panose="020B0606030504020204" pitchFamily="34" charset="0"/>
              <a:ea typeface="Open Sans" panose="020B0606030504020204" pitchFamily="34" charset="0"/>
              <a:cs typeface="Open Sans" panose="020B0606030504020204" pitchFamily="34" charset="0"/>
            </a:rPr>
            <a:t>We know that demand for de-icing salt currently outstrips domestic supply, so we are focused on identifying bulk and packaged clients who value purchasing clean, low-carbon salt, and who will partner with us to support our sustainable mining practices. </a:t>
          </a:r>
          <a:endParaRPr lang="en-US"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dgm:t>
    </dgm:pt>
    <dgm:pt modelId="{1EE20118-7B41-4AD9-886B-8B865762B701}" type="parTrans" cxnId="{041399D3-893E-4F17-BA83-48B22859F6DB}">
      <dgm:prSet/>
      <dgm:spPr/>
      <dgm:t>
        <a:bodyPr/>
        <a:lstStyle/>
        <a:p>
          <a:endParaRPr lang="en-CA"/>
        </a:p>
      </dgm:t>
    </dgm:pt>
    <dgm:pt modelId="{84E59DA7-E9F9-43E7-94F8-410FE8B2E0F0}" type="sibTrans" cxnId="{041399D3-893E-4F17-BA83-48B22859F6DB}">
      <dgm:prSet/>
      <dgm:spPr/>
      <dgm:t>
        <a:bodyPr/>
        <a:lstStyle/>
        <a:p>
          <a:endParaRPr lang="en-CA"/>
        </a:p>
      </dgm:t>
    </dgm:pt>
    <dgm:pt modelId="{D7835CE0-EBBF-4275-A3FD-955DC88FFDED}">
      <dgm:prSet phldr="0"/>
      <dgm:spPr/>
      <dgm:t>
        <a:bodyPr/>
        <a:lstStyle/>
        <a:p>
          <a:pPr rtl="0">
            <a:lnSpc>
              <a:spcPct val="100000"/>
            </a:lnSpc>
          </a:pPr>
          <a:r>
            <a:rPr lang="en-US" b="1" dirty="0">
              <a:solidFill>
                <a:schemeClr val="bg1"/>
              </a:solidFill>
              <a:latin typeface="Open Sans"/>
              <a:ea typeface="Open Sans"/>
              <a:cs typeface="Open Sans"/>
            </a:rPr>
            <a:t>Minimizing </a:t>
          </a:r>
          <a:r>
            <a:rPr lang="en-US" b="1" dirty="0">
              <a:solidFill>
                <a:schemeClr val="bg1"/>
              </a:solidFill>
              <a:latin typeface="Open Sans"/>
              <a:ea typeface="Open Sans"/>
              <a:cs typeface="Segoe UI"/>
            </a:rPr>
            <a:t>Impact</a:t>
          </a:r>
          <a:endParaRPr lang="en-US" b="1" dirty="0">
            <a:solidFill>
              <a:schemeClr val="bg1"/>
            </a:solidFill>
            <a:latin typeface="Open Sans"/>
            <a:ea typeface="Open Sans"/>
            <a:cs typeface="Calibri Light" panose="020F0302020204030204"/>
          </a:endParaRPr>
        </a:p>
      </dgm:t>
    </dgm:pt>
    <dgm:pt modelId="{9C7F0CE5-3775-43A7-99BC-EB6E64EC67D7}" type="parTrans" cxnId="{D6AB2850-4227-4B10-9518-26CC9B175634}">
      <dgm:prSet/>
      <dgm:spPr/>
      <dgm:t>
        <a:bodyPr/>
        <a:lstStyle/>
        <a:p>
          <a:endParaRPr lang="en-CA"/>
        </a:p>
      </dgm:t>
    </dgm:pt>
    <dgm:pt modelId="{A2B7FFD8-4699-4C30-B89B-F165E84E4A2F}" type="sibTrans" cxnId="{D6AB2850-4227-4B10-9518-26CC9B175634}">
      <dgm:prSet/>
      <dgm:spPr/>
      <dgm:t>
        <a:bodyPr/>
        <a:lstStyle/>
        <a:p>
          <a:endParaRPr lang="en-CA"/>
        </a:p>
      </dgm:t>
    </dgm:pt>
    <dgm:pt modelId="{F5AE3C94-5EF8-45F5-9BE3-A6B38DF3A1BF}">
      <dgm:prSet phldr="0"/>
      <dgm:spPr/>
      <dgm:t>
        <a:bodyPr/>
        <a:lstStyle/>
        <a:p>
          <a:pPr rtl="0"/>
          <a:r>
            <a:rPr lang="en-US" b="0" dirty="0">
              <a:solidFill>
                <a:srgbClr val="333333"/>
              </a:solidFill>
              <a:latin typeface="Open Sans" panose="020B0606030504020204" pitchFamily="34" charset="0"/>
              <a:ea typeface="Open Sans" panose="020B0606030504020204" pitchFamily="34" charset="0"/>
              <a:cs typeface="Open Sans" panose="020B0606030504020204" pitchFamily="34" charset="0"/>
            </a:rPr>
            <a:t>Minimizing greenhouse gas (GHG) emissions and operating sustainably are at the heart of our business. The salt that we will extract will be mined with state-of-the-art electric equipment powered from the provincial grid, occupying very little surface area compared to other mining operations. </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69CEE677-97FF-401E-B0A5-DF2A00C2A5EB}" type="parTrans" cxnId="{E179FE7D-7091-48A5-8201-7C2A7538F49F}">
      <dgm:prSet/>
      <dgm:spPr/>
      <dgm:t>
        <a:bodyPr/>
        <a:lstStyle/>
        <a:p>
          <a:endParaRPr lang="en-CA"/>
        </a:p>
      </dgm:t>
    </dgm:pt>
    <dgm:pt modelId="{03964ABC-5BF5-4857-B6CE-AA8A7D4DAE02}" type="sibTrans" cxnId="{E179FE7D-7091-48A5-8201-7C2A7538F49F}">
      <dgm:prSet/>
      <dgm:spPr/>
      <dgm:t>
        <a:bodyPr/>
        <a:lstStyle/>
        <a:p>
          <a:endParaRPr lang="en-CA"/>
        </a:p>
      </dgm:t>
    </dgm:pt>
    <dgm:pt modelId="{EF83E941-F8DF-464C-AE09-43D303F56194}" type="pres">
      <dgm:prSet presAssocID="{62A2B67E-5230-4063-9F23-B051FCF1D48A}" presName="linear" presStyleCnt="0">
        <dgm:presLayoutVars>
          <dgm:dir/>
          <dgm:animLvl val="lvl"/>
          <dgm:resizeHandles val="exact"/>
        </dgm:presLayoutVars>
      </dgm:prSet>
      <dgm:spPr/>
    </dgm:pt>
    <dgm:pt modelId="{765B872A-4173-4D44-B7DD-EC28094D8322}" type="pres">
      <dgm:prSet presAssocID="{FF497251-57BB-4440-8A59-51A370527DBE}" presName="parentLin" presStyleCnt="0"/>
      <dgm:spPr/>
    </dgm:pt>
    <dgm:pt modelId="{616873C5-4450-4585-9C82-CF17413AE73D}" type="pres">
      <dgm:prSet presAssocID="{FF497251-57BB-4440-8A59-51A370527DBE}" presName="parentLeftMargin" presStyleLbl="node1" presStyleIdx="0" presStyleCnt="3"/>
      <dgm:spPr/>
    </dgm:pt>
    <dgm:pt modelId="{AE753510-7868-4BF7-A5AE-A5057C179981}" type="pres">
      <dgm:prSet presAssocID="{FF497251-57BB-4440-8A59-51A370527DBE}" presName="parentText" presStyleLbl="node1" presStyleIdx="0" presStyleCnt="3">
        <dgm:presLayoutVars>
          <dgm:chMax val="0"/>
          <dgm:bulletEnabled val="1"/>
        </dgm:presLayoutVars>
      </dgm:prSet>
      <dgm:spPr/>
    </dgm:pt>
    <dgm:pt modelId="{8B1C9AFE-806B-40B1-9EE0-CD65690580FC}" type="pres">
      <dgm:prSet presAssocID="{FF497251-57BB-4440-8A59-51A370527DBE}" presName="negativeSpace" presStyleCnt="0"/>
      <dgm:spPr/>
    </dgm:pt>
    <dgm:pt modelId="{D2E44DE4-5DB6-4442-8474-E56C0A6AF43A}" type="pres">
      <dgm:prSet presAssocID="{FF497251-57BB-4440-8A59-51A370527DBE}" presName="childText" presStyleLbl="conFgAcc1" presStyleIdx="0" presStyleCnt="3">
        <dgm:presLayoutVars>
          <dgm:bulletEnabled val="1"/>
        </dgm:presLayoutVars>
      </dgm:prSet>
      <dgm:spPr/>
    </dgm:pt>
    <dgm:pt modelId="{725541DF-7A1C-4BA1-868F-7740B84ACC4C}" type="pres">
      <dgm:prSet presAssocID="{6FB9183E-C1CE-40A9-99AB-D309F5E333A8}" presName="spaceBetweenRectangles" presStyleCnt="0"/>
      <dgm:spPr/>
    </dgm:pt>
    <dgm:pt modelId="{93F32BA4-0A8F-409C-9084-6E9E981416BF}" type="pres">
      <dgm:prSet presAssocID="{D46A2B59-B57B-45D2-A63F-C0709188F188}" presName="parentLin" presStyleCnt="0"/>
      <dgm:spPr/>
    </dgm:pt>
    <dgm:pt modelId="{3239EE5C-40C9-4D10-A19C-B856EC4FCC50}" type="pres">
      <dgm:prSet presAssocID="{D46A2B59-B57B-45D2-A63F-C0709188F188}" presName="parentLeftMargin" presStyleLbl="node1" presStyleIdx="0" presStyleCnt="3"/>
      <dgm:spPr/>
    </dgm:pt>
    <dgm:pt modelId="{9AE40FB8-708B-44E7-A1C7-88657D0DC729}" type="pres">
      <dgm:prSet presAssocID="{D46A2B59-B57B-45D2-A63F-C0709188F188}" presName="parentText" presStyleLbl="node1" presStyleIdx="1" presStyleCnt="3">
        <dgm:presLayoutVars>
          <dgm:chMax val="0"/>
          <dgm:bulletEnabled val="1"/>
        </dgm:presLayoutVars>
      </dgm:prSet>
      <dgm:spPr/>
    </dgm:pt>
    <dgm:pt modelId="{2AD780A2-B5CA-4F98-97EC-44BEC9A61AA0}" type="pres">
      <dgm:prSet presAssocID="{D46A2B59-B57B-45D2-A63F-C0709188F188}" presName="negativeSpace" presStyleCnt="0"/>
      <dgm:spPr/>
    </dgm:pt>
    <dgm:pt modelId="{6E727BF6-2017-485C-9A47-A75E707384AF}" type="pres">
      <dgm:prSet presAssocID="{D46A2B59-B57B-45D2-A63F-C0709188F188}" presName="childText" presStyleLbl="conFgAcc1" presStyleIdx="1" presStyleCnt="3">
        <dgm:presLayoutVars>
          <dgm:bulletEnabled val="1"/>
        </dgm:presLayoutVars>
      </dgm:prSet>
      <dgm:spPr/>
    </dgm:pt>
    <dgm:pt modelId="{95F5F793-C185-4E60-BD52-2AA915D7FCA1}" type="pres">
      <dgm:prSet presAssocID="{94CE6753-3A78-4042-9A05-43724BB62CCA}" presName="spaceBetweenRectangles" presStyleCnt="0"/>
      <dgm:spPr/>
    </dgm:pt>
    <dgm:pt modelId="{0376DB42-D3BC-4159-A4F4-2279D5091E9C}" type="pres">
      <dgm:prSet presAssocID="{D7835CE0-EBBF-4275-A3FD-955DC88FFDED}" presName="parentLin" presStyleCnt="0"/>
      <dgm:spPr/>
    </dgm:pt>
    <dgm:pt modelId="{3D646102-AC13-410F-94CD-339823BBEF1B}" type="pres">
      <dgm:prSet presAssocID="{D7835CE0-EBBF-4275-A3FD-955DC88FFDED}" presName="parentLeftMargin" presStyleLbl="node1" presStyleIdx="1" presStyleCnt="3"/>
      <dgm:spPr/>
    </dgm:pt>
    <dgm:pt modelId="{574B2F26-960C-47EC-AB35-CF2C83A48C13}" type="pres">
      <dgm:prSet presAssocID="{D7835CE0-EBBF-4275-A3FD-955DC88FFDED}" presName="parentText" presStyleLbl="node1" presStyleIdx="2" presStyleCnt="3">
        <dgm:presLayoutVars>
          <dgm:chMax val="0"/>
          <dgm:bulletEnabled val="1"/>
        </dgm:presLayoutVars>
      </dgm:prSet>
      <dgm:spPr/>
    </dgm:pt>
    <dgm:pt modelId="{7EB86554-659B-4B0B-A4BE-15E4D5035674}" type="pres">
      <dgm:prSet presAssocID="{D7835CE0-EBBF-4275-A3FD-955DC88FFDED}" presName="negativeSpace" presStyleCnt="0"/>
      <dgm:spPr/>
    </dgm:pt>
    <dgm:pt modelId="{0792DFCB-7916-409C-AC0C-053C9CFCD029}" type="pres">
      <dgm:prSet presAssocID="{D7835CE0-EBBF-4275-A3FD-955DC88FFDED}" presName="childText" presStyleLbl="conFgAcc1" presStyleIdx="2" presStyleCnt="3">
        <dgm:presLayoutVars>
          <dgm:bulletEnabled val="1"/>
        </dgm:presLayoutVars>
      </dgm:prSet>
      <dgm:spPr/>
    </dgm:pt>
  </dgm:ptLst>
  <dgm:cxnLst>
    <dgm:cxn modelId="{741CBA1C-A129-49A2-89A6-09457589130D}" type="presOf" srcId="{62A2B67E-5230-4063-9F23-B051FCF1D48A}" destId="{EF83E941-F8DF-464C-AE09-43D303F56194}" srcOrd="0" destOrd="0" presId="urn:microsoft.com/office/officeart/2005/8/layout/list1"/>
    <dgm:cxn modelId="{97D3D61F-BB37-4B1A-BA70-BAC89729EDDC}" type="presOf" srcId="{D7835CE0-EBBF-4275-A3FD-955DC88FFDED}" destId="{574B2F26-960C-47EC-AB35-CF2C83A48C13}" srcOrd="1" destOrd="0" presId="urn:microsoft.com/office/officeart/2005/8/layout/list1"/>
    <dgm:cxn modelId="{B7A14C61-82E7-4F6A-B209-FDCB62449612}" type="presOf" srcId="{D7835CE0-EBBF-4275-A3FD-955DC88FFDED}" destId="{3D646102-AC13-410F-94CD-339823BBEF1B}" srcOrd="0" destOrd="0" presId="urn:microsoft.com/office/officeart/2005/8/layout/list1"/>
    <dgm:cxn modelId="{E95BFA43-42D3-4224-96AD-8E5B131F2C45}" type="presOf" srcId="{38CE0827-68D9-4173-AFCD-D8F24E2BFBEA}" destId="{6E727BF6-2017-485C-9A47-A75E707384AF}" srcOrd="0" destOrd="0" presId="urn:microsoft.com/office/officeart/2005/8/layout/list1"/>
    <dgm:cxn modelId="{243BC765-BC8D-4416-A8F1-E4DCF109B503}" type="presOf" srcId="{FF497251-57BB-4440-8A59-51A370527DBE}" destId="{616873C5-4450-4585-9C82-CF17413AE73D}" srcOrd="0" destOrd="0" presId="urn:microsoft.com/office/officeart/2005/8/layout/list1"/>
    <dgm:cxn modelId="{AC07154A-B266-4E74-BB4D-57B381303BF6}" type="presOf" srcId="{FF497251-57BB-4440-8A59-51A370527DBE}" destId="{AE753510-7868-4BF7-A5AE-A5057C179981}" srcOrd="1" destOrd="0" presId="urn:microsoft.com/office/officeart/2005/8/layout/list1"/>
    <dgm:cxn modelId="{D6AB2850-4227-4B10-9518-26CC9B175634}" srcId="{62A2B67E-5230-4063-9F23-B051FCF1D48A}" destId="{D7835CE0-EBBF-4275-A3FD-955DC88FFDED}" srcOrd="2" destOrd="0" parTransId="{9C7F0CE5-3775-43A7-99BC-EB6E64EC67D7}" sibTransId="{A2B7FFD8-4699-4C30-B89B-F165E84E4A2F}"/>
    <dgm:cxn modelId="{C6B41D77-D797-407D-936C-5C400FE6912F}" type="presOf" srcId="{D46A2B59-B57B-45D2-A63F-C0709188F188}" destId="{9AE40FB8-708B-44E7-A1C7-88657D0DC729}" srcOrd="1" destOrd="0" presId="urn:microsoft.com/office/officeart/2005/8/layout/list1"/>
    <dgm:cxn modelId="{E179FE7D-7091-48A5-8201-7C2A7538F49F}" srcId="{D7835CE0-EBBF-4275-A3FD-955DC88FFDED}" destId="{F5AE3C94-5EF8-45F5-9BE3-A6B38DF3A1BF}" srcOrd="0" destOrd="0" parTransId="{69CEE677-97FF-401E-B0A5-DF2A00C2A5EB}" sibTransId="{03964ABC-5BF5-4857-B6CE-AA8A7D4DAE02}"/>
    <dgm:cxn modelId="{4EC57889-F248-4D39-A66C-BAD58AB4574B}" type="presOf" srcId="{F5AE3C94-5EF8-45F5-9BE3-A6B38DF3A1BF}" destId="{0792DFCB-7916-409C-AC0C-053C9CFCD029}" srcOrd="0" destOrd="0" presId="urn:microsoft.com/office/officeart/2005/8/layout/list1"/>
    <dgm:cxn modelId="{A020C8B0-36B0-4251-B4A7-800DFC0E7A0F}" srcId="{62A2B67E-5230-4063-9F23-B051FCF1D48A}" destId="{D46A2B59-B57B-45D2-A63F-C0709188F188}" srcOrd="1" destOrd="0" parTransId="{831D1303-764F-4F78-9788-EFA13E084AB0}" sibTransId="{94CE6753-3A78-4042-9A05-43724BB62CCA}"/>
    <dgm:cxn modelId="{B54EA1CA-C910-4B26-8525-4D7C9C67C544}" type="presOf" srcId="{D46A2B59-B57B-45D2-A63F-C0709188F188}" destId="{3239EE5C-40C9-4D10-A19C-B856EC4FCC50}" srcOrd="0" destOrd="0" presId="urn:microsoft.com/office/officeart/2005/8/layout/list1"/>
    <dgm:cxn modelId="{041399D3-893E-4F17-BA83-48B22859F6DB}" srcId="{D46A2B59-B57B-45D2-A63F-C0709188F188}" destId="{38CE0827-68D9-4173-AFCD-D8F24E2BFBEA}" srcOrd="0" destOrd="0" parTransId="{1EE20118-7B41-4AD9-886B-8B865762B701}" sibTransId="{84E59DA7-E9F9-43E7-94F8-410FE8B2E0F0}"/>
    <dgm:cxn modelId="{99AA3EDE-3FD3-4D14-BCA6-2374846461CB}" type="presOf" srcId="{167A6B2F-143E-4E1E-9E42-F87171D339ED}" destId="{D2E44DE4-5DB6-4442-8474-E56C0A6AF43A}" srcOrd="0" destOrd="0" presId="urn:microsoft.com/office/officeart/2005/8/layout/list1"/>
    <dgm:cxn modelId="{340B0AED-3F98-4D82-9A00-E53F6440AC5D}" srcId="{62A2B67E-5230-4063-9F23-B051FCF1D48A}" destId="{FF497251-57BB-4440-8A59-51A370527DBE}" srcOrd="0" destOrd="0" parTransId="{02AEF6F6-ABDD-4A65-BC74-992B73719DE6}" sibTransId="{6FB9183E-C1CE-40A9-99AB-D309F5E333A8}"/>
    <dgm:cxn modelId="{73595CF8-768B-47FB-8B95-74F41BF92A61}" srcId="{FF497251-57BB-4440-8A59-51A370527DBE}" destId="{167A6B2F-143E-4E1E-9E42-F87171D339ED}" srcOrd="0" destOrd="0" parTransId="{73B5ABF9-E5B6-4430-A6E9-DA14CDF63418}" sibTransId="{2FA5EA3F-AFFE-4757-92DB-5F11B3E11C78}"/>
    <dgm:cxn modelId="{1C2C66A5-6049-497F-B5BF-BA125889CC8C}" type="presParOf" srcId="{EF83E941-F8DF-464C-AE09-43D303F56194}" destId="{765B872A-4173-4D44-B7DD-EC28094D8322}" srcOrd="0" destOrd="0" presId="urn:microsoft.com/office/officeart/2005/8/layout/list1"/>
    <dgm:cxn modelId="{FAD04E48-8D88-4AAB-9E15-A4B8CED42109}" type="presParOf" srcId="{765B872A-4173-4D44-B7DD-EC28094D8322}" destId="{616873C5-4450-4585-9C82-CF17413AE73D}" srcOrd="0" destOrd="0" presId="urn:microsoft.com/office/officeart/2005/8/layout/list1"/>
    <dgm:cxn modelId="{2C555746-FDA7-4997-95B0-309C7DB8F2EC}" type="presParOf" srcId="{765B872A-4173-4D44-B7DD-EC28094D8322}" destId="{AE753510-7868-4BF7-A5AE-A5057C179981}" srcOrd="1" destOrd="0" presId="urn:microsoft.com/office/officeart/2005/8/layout/list1"/>
    <dgm:cxn modelId="{61FD32D2-50BD-4284-A961-AC0233779012}" type="presParOf" srcId="{EF83E941-F8DF-464C-AE09-43D303F56194}" destId="{8B1C9AFE-806B-40B1-9EE0-CD65690580FC}" srcOrd="1" destOrd="0" presId="urn:microsoft.com/office/officeart/2005/8/layout/list1"/>
    <dgm:cxn modelId="{0B250FDC-A5C8-49BF-997D-840E8CFEB6D4}" type="presParOf" srcId="{EF83E941-F8DF-464C-AE09-43D303F56194}" destId="{D2E44DE4-5DB6-4442-8474-E56C0A6AF43A}" srcOrd="2" destOrd="0" presId="urn:microsoft.com/office/officeart/2005/8/layout/list1"/>
    <dgm:cxn modelId="{CD3AD13C-C4CE-4796-A2C2-6AF5D69565C4}" type="presParOf" srcId="{EF83E941-F8DF-464C-AE09-43D303F56194}" destId="{725541DF-7A1C-4BA1-868F-7740B84ACC4C}" srcOrd="3" destOrd="0" presId="urn:microsoft.com/office/officeart/2005/8/layout/list1"/>
    <dgm:cxn modelId="{86428541-F8A6-4690-90F4-7E0FC2C59110}" type="presParOf" srcId="{EF83E941-F8DF-464C-AE09-43D303F56194}" destId="{93F32BA4-0A8F-409C-9084-6E9E981416BF}" srcOrd="4" destOrd="0" presId="urn:microsoft.com/office/officeart/2005/8/layout/list1"/>
    <dgm:cxn modelId="{AC09B568-B3EB-4856-B500-37A86E920BBA}" type="presParOf" srcId="{93F32BA4-0A8F-409C-9084-6E9E981416BF}" destId="{3239EE5C-40C9-4D10-A19C-B856EC4FCC50}" srcOrd="0" destOrd="0" presId="urn:microsoft.com/office/officeart/2005/8/layout/list1"/>
    <dgm:cxn modelId="{F228493D-98B1-475E-B952-73A18D1E1514}" type="presParOf" srcId="{93F32BA4-0A8F-409C-9084-6E9E981416BF}" destId="{9AE40FB8-708B-44E7-A1C7-88657D0DC729}" srcOrd="1" destOrd="0" presId="urn:microsoft.com/office/officeart/2005/8/layout/list1"/>
    <dgm:cxn modelId="{3D4E6FFB-1641-401F-8771-23ECC399D994}" type="presParOf" srcId="{EF83E941-F8DF-464C-AE09-43D303F56194}" destId="{2AD780A2-B5CA-4F98-97EC-44BEC9A61AA0}" srcOrd="5" destOrd="0" presId="urn:microsoft.com/office/officeart/2005/8/layout/list1"/>
    <dgm:cxn modelId="{839C066B-9231-4D53-BE48-B34FFC8503FC}" type="presParOf" srcId="{EF83E941-F8DF-464C-AE09-43D303F56194}" destId="{6E727BF6-2017-485C-9A47-A75E707384AF}" srcOrd="6" destOrd="0" presId="urn:microsoft.com/office/officeart/2005/8/layout/list1"/>
    <dgm:cxn modelId="{750A44C3-1845-42D7-BB4F-757BFB609CB6}" type="presParOf" srcId="{EF83E941-F8DF-464C-AE09-43D303F56194}" destId="{95F5F793-C185-4E60-BD52-2AA915D7FCA1}" srcOrd="7" destOrd="0" presId="urn:microsoft.com/office/officeart/2005/8/layout/list1"/>
    <dgm:cxn modelId="{675D9B57-09F0-4F53-AFD7-A50978CBDD19}" type="presParOf" srcId="{EF83E941-F8DF-464C-AE09-43D303F56194}" destId="{0376DB42-D3BC-4159-A4F4-2279D5091E9C}" srcOrd="8" destOrd="0" presId="urn:microsoft.com/office/officeart/2005/8/layout/list1"/>
    <dgm:cxn modelId="{A4D664F2-6ED8-4E05-A7BB-5786DEC59B54}" type="presParOf" srcId="{0376DB42-D3BC-4159-A4F4-2279D5091E9C}" destId="{3D646102-AC13-410F-94CD-339823BBEF1B}" srcOrd="0" destOrd="0" presId="urn:microsoft.com/office/officeart/2005/8/layout/list1"/>
    <dgm:cxn modelId="{9BAB6C3D-57AF-47C2-BD10-22207EAF62F8}" type="presParOf" srcId="{0376DB42-D3BC-4159-A4F4-2279D5091E9C}" destId="{574B2F26-960C-47EC-AB35-CF2C83A48C13}" srcOrd="1" destOrd="0" presId="urn:microsoft.com/office/officeart/2005/8/layout/list1"/>
    <dgm:cxn modelId="{1A83F283-418B-4E25-87DE-7FA3A8BBC25F}" type="presParOf" srcId="{EF83E941-F8DF-464C-AE09-43D303F56194}" destId="{7EB86554-659B-4B0B-A4BE-15E4D5035674}" srcOrd="9" destOrd="0" presId="urn:microsoft.com/office/officeart/2005/8/layout/list1"/>
    <dgm:cxn modelId="{F40DD899-B0C6-4119-AD55-502BC5A982F4}" type="presParOf" srcId="{EF83E941-F8DF-464C-AE09-43D303F56194}" destId="{0792DFCB-7916-409C-AC0C-053C9CFCD02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2150B-4E37-47AE-902B-DF920579F9CA}">
      <dsp:nvSpPr>
        <dsp:cNvPr id="0" name=""/>
        <dsp:cNvSpPr/>
      </dsp:nvSpPr>
      <dsp:spPr>
        <a:xfrm rot="5400000">
          <a:off x="-224830" y="224830"/>
          <a:ext cx="1498871" cy="1049210"/>
        </a:xfrm>
        <a:prstGeom prst="chevron">
          <a:avLst/>
        </a:prstGeom>
        <a:solidFill>
          <a:srgbClr val="95A5A6"/>
        </a:solidFill>
        <a:ln w="12700" cap="flat" cmpd="sng" algn="ctr">
          <a:solidFill>
            <a:srgbClr val="95A5A6"/>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b="1" kern="1200">
              <a:solidFill>
                <a:srgbClr val="524E52"/>
              </a:solidFill>
              <a:latin typeface="Open Sans SemiBold"/>
              <a:ea typeface="Open Sans SemiBold"/>
              <a:cs typeface="Open Sans SemiBold"/>
            </a:rPr>
            <a:t>    </a:t>
          </a:r>
          <a:r>
            <a:rPr lang="en-US" sz="900" b="1" kern="1200">
              <a:latin typeface="Open Sans SemiBold"/>
              <a:ea typeface="Open Sans SemiBold"/>
              <a:cs typeface="Open Sans SemiBold"/>
            </a:rPr>
            <a:t>Environmentally Responsible Design</a:t>
          </a:r>
        </a:p>
      </dsp:txBody>
      <dsp:txXfrm rot="-5400000">
        <a:off x="1" y="524604"/>
        <a:ext cx="1049210" cy="449661"/>
      </dsp:txXfrm>
    </dsp:sp>
    <dsp:sp modelId="{1FF8CDB7-D85C-4A66-8F00-5D05ECCCFC82}">
      <dsp:nvSpPr>
        <dsp:cNvPr id="0" name=""/>
        <dsp:cNvSpPr/>
      </dsp:nvSpPr>
      <dsp:spPr>
        <a:xfrm rot="5400000">
          <a:off x="4669342" y="-3618374"/>
          <a:ext cx="974266" cy="8214530"/>
        </a:xfrm>
        <a:prstGeom prst="round2SameRect">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rtl="0">
            <a:lnSpc>
              <a:spcPct val="90000"/>
            </a:lnSpc>
            <a:spcBef>
              <a:spcPct val="0"/>
            </a:spcBef>
            <a:spcAft>
              <a:spcPct val="15000"/>
            </a:spcAft>
            <a:buChar char="•"/>
          </a:pPr>
          <a:r>
            <a:rPr lang="en-US" sz="900" kern="1200">
              <a:solidFill>
                <a:srgbClr val="524E52"/>
              </a:solidFill>
              <a:latin typeface="Open Sans"/>
              <a:ea typeface="Open Sans"/>
              <a:cs typeface="Open Sans"/>
            </a:rPr>
            <a:t>Proactive environmental design incorporates layout and technologies to minimize impact.</a:t>
          </a:r>
          <a:endParaRPr lang="en-US" sz="900" b="1" kern="1200">
            <a:highlight>
              <a:srgbClr val="FFFF00"/>
            </a:highlight>
            <a:latin typeface="Open Sans"/>
            <a:ea typeface="Open Sans"/>
            <a:cs typeface="Open Sans"/>
          </a:endParaRPr>
        </a:p>
        <a:p>
          <a:pPr marL="57150" lvl="1" indent="-57150" algn="l" defTabSz="400050" rtl="0">
            <a:lnSpc>
              <a:spcPct val="90000"/>
            </a:lnSpc>
            <a:spcBef>
              <a:spcPct val="0"/>
            </a:spcBef>
            <a:spcAft>
              <a:spcPct val="15000"/>
            </a:spcAft>
            <a:buChar char="•"/>
          </a:pPr>
          <a:r>
            <a:rPr lang="en-US" sz="900" kern="1200">
              <a:solidFill>
                <a:srgbClr val="524E52"/>
              </a:solidFill>
              <a:latin typeface="Open Sans"/>
              <a:ea typeface="Open Sans"/>
              <a:cs typeface="Open Sans"/>
            </a:rPr>
            <a:t>Use of covered and enclosed conveyer, dust collection systems to prevent dust, noise, for the protection of public health.</a:t>
          </a:r>
        </a:p>
        <a:p>
          <a:pPr marL="57150" lvl="1" indent="-57150" algn="l" defTabSz="400050" rtl="0">
            <a:lnSpc>
              <a:spcPct val="90000"/>
            </a:lnSpc>
            <a:spcBef>
              <a:spcPct val="0"/>
            </a:spcBef>
            <a:spcAft>
              <a:spcPct val="15000"/>
            </a:spcAft>
            <a:buChar char="•"/>
          </a:pPr>
          <a:r>
            <a:rPr lang="en-US" sz="900" kern="1200">
              <a:solidFill>
                <a:srgbClr val="524E52"/>
              </a:solidFill>
              <a:latin typeface="Open Sans"/>
              <a:ea typeface="Open Sans"/>
              <a:cs typeface="Open Sans"/>
            </a:rPr>
            <a:t>Conveyor burial and enclosure, water management plan, site design to limit environmental interaction.</a:t>
          </a:r>
        </a:p>
        <a:p>
          <a:pPr marL="57150" lvl="1" indent="-57150" algn="l" defTabSz="400050" rtl="0">
            <a:lnSpc>
              <a:spcPct val="90000"/>
            </a:lnSpc>
            <a:spcBef>
              <a:spcPct val="0"/>
            </a:spcBef>
            <a:spcAft>
              <a:spcPct val="15000"/>
            </a:spcAft>
            <a:buChar char="•"/>
          </a:pPr>
          <a:r>
            <a:rPr lang="en-US" sz="900" kern="1200">
              <a:solidFill>
                <a:srgbClr val="524E52"/>
              </a:solidFill>
              <a:latin typeface="Open Sans"/>
              <a:ea typeface="Open Sans"/>
              <a:cs typeface="Open Sans"/>
            </a:rPr>
            <a:t>Baseline environment and biodiversity assessments to guide development and construction.</a:t>
          </a:r>
        </a:p>
      </dsp:txBody>
      <dsp:txXfrm rot="-5400000">
        <a:off x="1049210" y="49318"/>
        <a:ext cx="8166970" cy="879146"/>
      </dsp:txXfrm>
    </dsp:sp>
    <dsp:sp modelId="{ACAAF304-8FA9-4097-B68A-D23F3E5E15C6}">
      <dsp:nvSpPr>
        <dsp:cNvPr id="0" name=""/>
        <dsp:cNvSpPr/>
      </dsp:nvSpPr>
      <dsp:spPr>
        <a:xfrm rot="5400000">
          <a:off x="-224830" y="1530073"/>
          <a:ext cx="1498871" cy="1049210"/>
        </a:xfrm>
        <a:prstGeom prst="chevron">
          <a:avLst/>
        </a:prstGeom>
        <a:solidFill>
          <a:srgbClr val="BDC3C7"/>
        </a:solidFill>
        <a:ln w="12700" cap="flat" cmpd="sng" algn="ctr">
          <a:solidFill>
            <a:srgbClr val="BDC3C7"/>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b="1" kern="1200">
              <a:solidFill>
                <a:srgbClr val="524E52"/>
              </a:solidFill>
              <a:latin typeface="Open Sans SemiBold"/>
              <a:ea typeface="Open Sans SemiBold"/>
              <a:cs typeface="Open Sans SemiBold"/>
            </a:rPr>
            <a:t>Operating Responsibly</a:t>
          </a:r>
        </a:p>
      </dsp:txBody>
      <dsp:txXfrm rot="-5400000">
        <a:off x="1" y="1829847"/>
        <a:ext cx="1049210" cy="449661"/>
      </dsp:txXfrm>
    </dsp:sp>
    <dsp:sp modelId="{9FA4DDC2-503C-4B47-BD27-5962333A7C32}">
      <dsp:nvSpPr>
        <dsp:cNvPr id="0" name=""/>
        <dsp:cNvSpPr/>
      </dsp:nvSpPr>
      <dsp:spPr>
        <a:xfrm rot="5400000">
          <a:off x="4669342" y="-2313340"/>
          <a:ext cx="974266" cy="8214530"/>
        </a:xfrm>
        <a:prstGeom prst="round2SameRect">
          <a:avLst/>
        </a:prstGeom>
        <a:solidFill>
          <a:srgbClr val="ECF0F1"/>
        </a:solidFill>
        <a:ln w="12700" cap="flat" cmpd="sng" algn="ctr">
          <a:solidFill>
            <a:srgbClr val="BDC3C7"/>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rtl="0">
            <a:lnSpc>
              <a:spcPct val="90000"/>
            </a:lnSpc>
            <a:spcBef>
              <a:spcPct val="0"/>
            </a:spcBef>
            <a:spcAft>
              <a:spcPct val="15000"/>
            </a:spcAft>
            <a:buChar char="•"/>
          </a:pPr>
          <a:r>
            <a:rPr lang="en-US" sz="900" kern="1200">
              <a:solidFill>
                <a:srgbClr val="524E52"/>
              </a:solidFill>
              <a:latin typeface="Open Sans"/>
              <a:ea typeface="Open Sans"/>
              <a:cs typeface="Open Sans"/>
            </a:rPr>
            <a:t>Operations will integrate monitoring and avoidance for project site and access routes to protect flora and fauna, natural habitats, and water resources, with adaptive management responsive to any changes.</a:t>
          </a:r>
        </a:p>
        <a:p>
          <a:pPr marL="57150" lvl="1" indent="-57150" algn="l" defTabSz="400050" rtl="0">
            <a:lnSpc>
              <a:spcPct val="90000"/>
            </a:lnSpc>
            <a:spcBef>
              <a:spcPct val="0"/>
            </a:spcBef>
            <a:spcAft>
              <a:spcPct val="15000"/>
            </a:spcAft>
            <a:buChar char="•"/>
          </a:pPr>
          <a:r>
            <a:rPr lang="en-US" sz="900" kern="1200">
              <a:solidFill>
                <a:srgbClr val="524E52"/>
              </a:solidFill>
              <a:latin typeface="Open Sans"/>
              <a:ea typeface="Open Sans"/>
              <a:cs typeface="Open Sans"/>
            </a:rPr>
            <a:t>Benign mining operations with no chemical use or tailings generation minimizes potential impacts.</a:t>
          </a:r>
        </a:p>
        <a:p>
          <a:pPr marL="57150" lvl="1" indent="-57150" algn="l" defTabSz="400050" rtl="0">
            <a:lnSpc>
              <a:spcPct val="90000"/>
            </a:lnSpc>
            <a:spcBef>
              <a:spcPct val="0"/>
            </a:spcBef>
            <a:spcAft>
              <a:spcPct val="15000"/>
            </a:spcAft>
            <a:buChar char="•"/>
          </a:pPr>
          <a:r>
            <a:rPr lang="en-US" sz="900" kern="1200" dirty="0">
              <a:solidFill>
                <a:srgbClr val="524E52"/>
              </a:solidFill>
              <a:latin typeface="Open Sans"/>
              <a:ea typeface="Open Sans"/>
              <a:cs typeface="Open Sans"/>
            </a:rPr>
            <a:t>Active part of the community, working with and making positive contributions to communities in which we operate.</a:t>
          </a:r>
        </a:p>
      </dsp:txBody>
      <dsp:txXfrm rot="-5400000">
        <a:off x="1049210" y="1354352"/>
        <a:ext cx="8166970" cy="879146"/>
      </dsp:txXfrm>
    </dsp:sp>
    <dsp:sp modelId="{76C873AC-1840-47F0-971D-AD9B6262DF48}">
      <dsp:nvSpPr>
        <dsp:cNvPr id="0" name=""/>
        <dsp:cNvSpPr/>
      </dsp:nvSpPr>
      <dsp:spPr>
        <a:xfrm rot="5400000">
          <a:off x="-224830" y="2833558"/>
          <a:ext cx="1498871" cy="1049210"/>
        </a:xfrm>
        <a:prstGeom prst="chevron">
          <a:avLst/>
        </a:prstGeom>
        <a:solidFill>
          <a:schemeClr val="accent5">
            <a:shade val="80000"/>
            <a:hueOff val="271263"/>
            <a:satOff val="5175"/>
            <a:lumOff val="22855"/>
            <a:alphaOff val="0"/>
          </a:schemeClr>
        </a:solidFill>
        <a:ln w="12700" cap="flat" cmpd="sng" algn="ctr">
          <a:solidFill>
            <a:schemeClr val="accent5">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b="1" kern="1200">
              <a:latin typeface="Open Sans SemiBold"/>
              <a:ea typeface="Open Sans SemiBold"/>
              <a:cs typeface="Open Sans SemiBold"/>
            </a:rPr>
            <a:t>Sustainable Land Use</a:t>
          </a:r>
          <a:endParaRPr lang="en-US" sz="900" b="0" kern="1200">
            <a:latin typeface="Open Sans SemiBold"/>
            <a:ea typeface="Open Sans SemiBold"/>
            <a:cs typeface="Open Sans SemiBold"/>
          </a:endParaRPr>
        </a:p>
      </dsp:txBody>
      <dsp:txXfrm rot="-5400000">
        <a:off x="1" y="3133332"/>
        <a:ext cx="1049210" cy="449661"/>
      </dsp:txXfrm>
    </dsp:sp>
    <dsp:sp modelId="{40C69904-DEF5-4AAA-9147-51D23B4DD158}">
      <dsp:nvSpPr>
        <dsp:cNvPr id="0" name=""/>
        <dsp:cNvSpPr/>
      </dsp:nvSpPr>
      <dsp:spPr>
        <a:xfrm rot="5400000">
          <a:off x="4669342" y="-1011404"/>
          <a:ext cx="974266" cy="8214530"/>
        </a:xfrm>
        <a:prstGeom prst="round2SameRect">
          <a:avLst/>
        </a:prstGeom>
        <a:solidFill>
          <a:srgbClr val="ECF0F1"/>
        </a:solidFill>
        <a:ln w="12700" cap="flat" cmpd="sng" algn="ctr">
          <a:solidFill>
            <a:srgbClr val="E5E4E2"/>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rtl="0">
            <a:lnSpc>
              <a:spcPct val="90000"/>
            </a:lnSpc>
            <a:spcBef>
              <a:spcPct val="0"/>
            </a:spcBef>
            <a:spcAft>
              <a:spcPct val="15000"/>
            </a:spcAft>
            <a:buChar char="•"/>
          </a:pPr>
          <a:r>
            <a:rPr lang="en-US" sz="900" b="0" kern="1200">
              <a:latin typeface="Open Sans" panose="020B0606030504020204" pitchFamily="34" charset="0"/>
              <a:ea typeface="Open Sans" panose="020B0606030504020204" pitchFamily="34" charset="0"/>
              <a:cs typeface="Open Sans" panose="020B0606030504020204" pitchFamily="34" charset="0"/>
            </a:rPr>
            <a:t>Minimal site footprint over life of mine.</a:t>
          </a:r>
        </a:p>
        <a:p>
          <a:pPr marL="57150" lvl="1" indent="-57150" algn="l" defTabSz="400050" rtl="0">
            <a:lnSpc>
              <a:spcPct val="90000"/>
            </a:lnSpc>
            <a:spcBef>
              <a:spcPct val="0"/>
            </a:spcBef>
            <a:spcAft>
              <a:spcPct val="15000"/>
            </a:spcAft>
            <a:buChar char="•"/>
          </a:pPr>
          <a:r>
            <a:rPr lang="en-US" sz="900" b="0" kern="1200">
              <a:solidFill>
                <a:srgbClr val="000000"/>
              </a:solidFill>
              <a:latin typeface="Open Sans" panose="020B0606030504020204" pitchFamily="34" charset="0"/>
              <a:ea typeface="Open Sans" panose="020B0606030504020204" pitchFamily="34" charset="0"/>
              <a:cs typeface="Open Sans" panose="020B0606030504020204" pitchFamily="34" charset="0"/>
            </a:rPr>
            <a:t>Regular monitoring  and adaptive management plans to ensure ongoing environmental stewardship and preservation of biodiversity throughout life of mine.</a:t>
          </a:r>
          <a:endParaRPr lang="en-US" sz="900" b="0" kern="1200">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400050">
            <a:lnSpc>
              <a:spcPct val="90000"/>
            </a:lnSpc>
            <a:spcBef>
              <a:spcPct val="0"/>
            </a:spcBef>
            <a:spcAft>
              <a:spcPct val="15000"/>
            </a:spcAft>
            <a:buChar char="•"/>
          </a:pPr>
          <a:r>
            <a:rPr lang="en-US" sz="900" b="0" kern="1200">
              <a:solidFill>
                <a:srgbClr val="524E52"/>
              </a:solidFill>
              <a:latin typeface="Open Sans"/>
              <a:ea typeface="Open Sans"/>
              <a:cs typeface="Open Sans"/>
            </a:rPr>
            <a:t>Ecosystem</a:t>
          </a:r>
          <a:r>
            <a:rPr lang="en-US" sz="900" kern="1200">
              <a:solidFill>
                <a:srgbClr val="524E52"/>
              </a:solidFill>
              <a:latin typeface="Open Sans"/>
              <a:ea typeface="Open Sans"/>
              <a:cs typeface="Open Sans"/>
            </a:rPr>
            <a:t> restoration commitments and closure plans for reclamation and rehabilitation post-mining. </a:t>
          </a:r>
          <a:endParaRPr lang="en-US" sz="900" kern="1200"/>
        </a:p>
      </dsp:txBody>
      <dsp:txXfrm rot="-5400000">
        <a:off x="1049210" y="2656288"/>
        <a:ext cx="8166970" cy="879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44DE4-5DB6-4442-8474-E56C0A6AF43A}">
      <dsp:nvSpPr>
        <dsp:cNvPr id="0" name=""/>
        <dsp:cNvSpPr/>
      </dsp:nvSpPr>
      <dsp:spPr>
        <a:xfrm>
          <a:off x="0" y="204207"/>
          <a:ext cx="10356272" cy="6583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3762" tIns="229108" rIns="803762"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latin typeface="Open Sans"/>
              <a:ea typeface="Open Sans"/>
              <a:cs typeface="Open Sans"/>
            </a:rPr>
            <a:t>We are building the social license to operate through engagement right from the planning stage with all key partners for the Project, with the goal of building long-term, mutually beneficial relationships</a:t>
          </a:r>
        </a:p>
      </dsp:txBody>
      <dsp:txXfrm>
        <a:off x="0" y="204207"/>
        <a:ext cx="10356272" cy="658349"/>
      </dsp:txXfrm>
    </dsp:sp>
    <dsp:sp modelId="{AE753510-7868-4BF7-A5AE-A5057C179981}">
      <dsp:nvSpPr>
        <dsp:cNvPr id="0" name=""/>
        <dsp:cNvSpPr/>
      </dsp:nvSpPr>
      <dsp:spPr>
        <a:xfrm>
          <a:off x="517813" y="41847"/>
          <a:ext cx="7249391"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010" tIns="0" rIns="274010" bIns="0" numCol="1" spcCol="1270" anchor="ctr" anchorCtr="0">
          <a:noAutofit/>
        </a:bodyPr>
        <a:lstStyle/>
        <a:p>
          <a:pPr marL="0" lvl="0" indent="0" algn="l" defTabSz="488950" rtl="0">
            <a:lnSpc>
              <a:spcPct val="90000"/>
            </a:lnSpc>
            <a:spcBef>
              <a:spcPct val="0"/>
            </a:spcBef>
            <a:spcAft>
              <a:spcPct val="35000"/>
            </a:spcAft>
            <a:buNone/>
          </a:pPr>
          <a:r>
            <a:rPr lang="en-US" sz="1100" b="1" kern="1200">
              <a:solidFill>
                <a:schemeClr val="bg1"/>
              </a:solidFill>
              <a:latin typeface="Open Sans"/>
              <a:ea typeface="Open Sans"/>
              <a:cs typeface="Calibri"/>
            </a:rPr>
            <a:t>Maintaining Social License</a:t>
          </a:r>
          <a:endParaRPr lang="en-US" sz="1100" b="1" kern="1200">
            <a:solidFill>
              <a:schemeClr val="bg1"/>
            </a:solidFill>
            <a:latin typeface="Open Sans"/>
            <a:ea typeface="Open Sans"/>
          </a:endParaRPr>
        </a:p>
      </dsp:txBody>
      <dsp:txXfrm>
        <a:off x="533665" y="57699"/>
        <a:ext cx="7217687" cy="293016"/>
      </dsp:txXfrm>
    </dsp:sp>
    <dsp:sp modelId="{6E727BF6-2017-485C-9A47-A75E707384AF}">
      <dsp:nvSpPr>
        <dsp:cNvPr id="0" name=""/>
        <dsp:cNvSpPr/>
      </dsp:nvSpPr>
      <dsp:spPr>
        <a:xfrm>
          <a:off x="0" y="1084317"/>
          <a:ext cx="10356272" cy="6583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3762" tIns="229108" rIns="803762" bIns="78232" numCol="1" spcCol="1270" anchor="t" anchorCtr="0">
          <a:noAutofit/>
        </a:bodyPr>
        <a:lstStyle/>
        <a:p>
          <a:pPr marL="57150" lvl="1" indent="-57150" algn="l" defTabSz="488950" rtl="0">
            <a:lnSpc>
              <a:spcPct val="90000"/>
            </a:lnSpc>
            <a:spcBef>
              <a:spcPct val="0"/>
            </a:spcBef>
            <a:spcAft>
              <a:spcPct val="15000"/>
            </a:spcAft>
            <a:buChar char="•"/>
          </a:pPr>
          <a:r>
            <a:rPr lang="en-US" sz="1100" b="0" kern="1200" dirty="0">
              <a:solidFill>
                <a:srgbClr val="333333"/>
              </a:solidFill>
              <a:latin typeface="Open Sans" panose="020B0606030504020204" pitchFamily="34" charset="0"/>
              <a:ea typeface="Open Sans" panose="020B0606030504020204" pitchFamily="34" charset="0"/>
              <a:cs typeface="Open Sans" panose="020B0606030504020204" pitchFamily="34" charset="0"/>
            </a:rPr>
            <a:t>We know that demand for de-icing salt currently outstrips domestic supply, so we are focused on identifying bulk and packaged clients who value purchasing clean, low-carbon salt, and who will partner with us to support our sustainable mining practices. </a:t>
          </a:r>
          <a:endParaRPr lang="en-US" sz="1100" b="0" kern="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dsp:txBody>
      <dsp:txXfrm>
        <a:off x="0" y="1084317"/>
        <a:ext cx="10356272" cy="658349"/>
      </dsp:txXfrm>
    </dsp:sp>
    <dsp:sp modelId="{9AE40FB8-708B-44E7-A1C7-88657D0DC729}">
      <dsp:nvSpPr>
        <dsp:cNvPr id="0" name=""/>
        <dsp:cNvSpPr/>
      </dsp:nvSpPr>
      <dsp:spPr>
        <a:xfrm>
          <a:off x="517813" y="921957"/>
          <a:ext cx="7249391"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010" tIns="0" rIns="274010" bIns="0" numCol="1" spcCol="1270" anchor="ctr" anchorCtr="0">
          <a:noAutofit/>
        </a:bodyPr>
        <a:lstStyle/>
        <a:p>
          <a:pPr marL="0" lvl="0" indent="0" algn="l" defTabSz="488950" rtl="0">
            <a:lnSpc>
              <a:spcPct val="90000"/>
            </a:lnSpc>
            <a:spcBef>
              <a:spcPct val="0"/>
            </a:spcBef>
            <a:spcAft>
              <a:spcPct val="35000"/>
            </a:spcAft>
            <a:buNone/>
          </a:pPr>
          <a:r>
            <a:rPr lang="en-US" sz="1100" b="1" kern="1200" dirty="0">
              <a:solidFill>
                <a:schemeClr val="bg1"/>
              </a:solidFill>
              <a:latin typeface="Open Sans"/>
              <a:ea typeface="Open Sans"/>
              <a:cs typeface="Open Sans"/>
            </a:rPr>
            <a:t>Developing Market for Clean Salt</a:t>
          </a:r>
        </a:p>
      </dsp:txBody>
      <dsp:txXfrm>
        <a:off x="533665" y="937809"/>
        <a:ext cx="7217687" cy="293016"/>
      </dsp:txXfrm>
    </dsp:sp>
    <dsp:sp modelId="{0792DFCB-7916-409C-AC0C-053C9CFCD029}">
      <dsp:nvSpPr>
        <dsp:cNvPr id="0" name=""/>
        <dsp:cNvSpPr/>
      </dsp:nvSpPr>
      <dsp:spPr>
        <a:xfrm>
          <a:off x="0" y="1964427"/>
          <a:ext cx="10356272"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3762" tIns="229108" rIns="803762" bIns="78232" numCol="1" spcCol="1270" anchor="t" anchorCtr="0">
          <a:noAutofit/>
        </a:bodyPr>
        <a:lstStyle/>
        <a:p>
          <a:pPr marL="57150" lvl="1" indent="-57150" algn="l" defTabSz="488950" rtl="0">
            <a:lnSpc>
              <a:spcPct val="90000"/>
            </a:lnSpc>
            <a:spcBef>
              <a:spcPct val="0"/>
            </a:spcBef>
            <a:spcAft>
              <a:spcPct val="15000"/>
            </a:spcAft>
            <a:buChar char="•"/>
          </a:pPr>
          <a:r>
            <a:rPr lang="en-US" sz="1100" b="0" kern="1200" dirty="0">
              <a:solidFill>
                <a:srgbClr val="333333"/>
              </a:solidFill>
              <a:latin typeface="Open Sans" panose="020B0606030504020204" pitchFamily="34" charset="0"/>
              <a:ea typeface="Open Sans" panose="020B0606030504020204" pitchFamily="34" charset="0"/>
              <a:cs typeface="Open Sans" panose="020B0606030504020204" pitchFamily="34" charset="0"/>
            </a:rPr>
            <a:t>Minimizing greenhouse gas (GHG) emissions and operating sustainably are at the heart of our business. The salt that we will extract will be mined with state-of-the-art electric equipment powered from the provincial grid, occupying very little surface area compared to other mining operations. </a:t>
          </a:r>
          <a:endParaRPr lang="en-US" sz="11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964427"/>
        <a:ext cx="10356272" cy="831600"/>
      </dsp:txXfrm>
    </dsp:sp>
    <dsp:sp modelId="{574B2F26-960C-47EC-AB35-CF2C83A48C13}">
      <dsp:nvSpPr>
        <dsp:cNvPr id="0" name=""/>
        <dsp:cNvSpPr/>
      </dsp:nvSpPr>
      <dsp:spPr>
        <a:xfrm>
          <a:off x="517813" y="1802067"/>
          <a:ext cx="7249391"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010" tIns="0" rIns="274010" bIns="0" numCol="1" spcCol="1270" anchor="ctr" anchorCtr="0">
          <a:noAutofit/>
        </a:bodyPr>
        <a:lstStyle/>
        <a:p>
          <a:pPr marL="0" lvl="0" indent="0" algn="l" defTabSz="488950" rtl="0">
            <a:lnSpc>
              <a:spcPct val="100000"/>
            </a:lnSpc>
            <a:spcBef>
              <a:spcPct val="0"/>
            </a:spcBef>
            <a:spcAft>
              <a:spcPct val="35000"/>
            </a:spcAft>
            <a:buNone/>
          </a:pPr>
          <a:r>
            <a:rPr lang="en-US" sz="1100" b="1" kern="1200" dirty="0">
              <a:solidFill>
                <a:schemeClr val="bg1"/>
              </a:solidFill>
              <a:latin typeface="Open Sans"/>
              <a:ea typeface="Open Sans"/>
              <a:cs typeface="Open Sans"/>
            </a:rPr>
            <a:t>Minimizing </a:t>
          </a:r>
          <a:r>
            <a:rPr lang="en-US" sz="1100" b="1" kern="1200" dirty="0">
              <a:solidFill>
                <a:schemeClr val="bg1"/>
              </a:solidFill>
              <a:latin typeface="Open Sans"/>
              <a:ea typeface="Open Sans"/>
              <a:cs typeface="Segoe UI"/>
            </a:rPr>
            <a:t>Impact</a:t>
          </a:r>
          <a:endParaRPr lang="en-US" sz="1100" b="1" kern="1200" dirty="0">
            <a:solidFill>
              <a:schemeClr val="bg1"/>
            </a:solidFill>
            <a:latin typeface="Open Sans"/>
            <a:ea typeface="Open Sans"/>
            <a:cs typeface="Calibri Light" panose="020F0302020204030204"/>
          </a:endParaRPr>
        </a:p>
      </dsp:txBody>
      <dsp:txXfrm>
        <a:off x="533665" y="1817919"/>
        <a:ext cx="7217687"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05888B-985A-4855-D68C-97A283C23266}"/>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CA"/>
          </a:p>
        </p:txBody>
      </p:sp>
      <p:sp>
        <p:nvSpPr>
          <p:cNvPr id="3" name="Date Placeholder 2">
            <a:extLst>
              <a:ext uri="{FF2B5EF4-FFF2-40B4-BE49-F238E27FC236}">
                <a16:creationId xmlns:a16="http://schemas.microsoft.com/office/drawing/2014/main" id="{469A5148-4BCF-A445-42FE-8BC5E2C4930B}"/>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BA077B57-26AB-461F-9F93-F05529110230}" type="datetimeFigureOut">
              <a:rPr lang="en-CA" smtClean="0"/>
              <a:t>2025-03-14</a:t>
            </a:fld>
            <a:endParaRPr lang="en-CA"/>
          </a:p>
        </p:txBody>
      </p:sp>
      <p:sp>
        <p:nvSpPr>
          <p:cNvPr id="4" name="Footer Placeholder 3">
            <a:extLst>
              <a:ext uri="{FF2B5EF4-FFF2-40B4-BE49-F238E27FC236}">
                <a16:creationId xmlns:a16="http://schemas.microsoft.com/office/drawing/2014/main" id="{2145FDC8-5F1D-1A24-E97C-9064BCD6C325}"/>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CA"/>
          </a:p>
        </p:txBody>
      </p:sp>
      <p:sp>
        <p:nvSpPr>
          <p:cNvPr id="5" name="Slide Number Placeholder 4">
            <a:extLst>
              <a:ext uri="{FF2B5EF4-FFF2-40B4-BE49-F238E27FC236}">
                <a16:creationId xmlns:a16="http://schemas.microsoft.com/office/drawing/2014/main" id="{6599FA43-F842-95AB-F3ED-4AD05E1D0FA1}"/>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928E9AFB-EAAE-46CF-8454-920B9BC7BCD7}" type="slidenum">
              <a:rPr lang="en-CA" smtClean="0"/>
              <a:t>‹#›</a:t>
            </a:fld>
            <a:endParaRPr lang="en-CA"/>
          </a:p>
        </p:txBody>
      </p:sp>
    </p:spTree>
    <p:extLst>
      <p:ext uri="{BB962C8B-B14F-4D97-AF65-F5344CB8AC3E}">
        <p14:creationId xmlns:p14="http://schemas.microsoft.com/office/powerpoint/2010/main" val="3974965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CA"/>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9373AA74-EB50-4C78-8C0A-D7D580A65ABB}" type="datetimeFigureOut">
              <a:rPr lang="en-CA" smtClean="0"/>
              <a:t>2025-03-14</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7F1C1828-E91C-41F3-9562-8B0409C63FE8}" type="slidenum">
              <a:rPr lang="en-CA" smtClean="0"/>
              <a:t>‹#›</a:t>
            </a:fld>
            <a:endParaRPr lang="en-CA"/>
          </a:p>
        </p:txBody>
      </p:sp>
    </p:spTree>
    <p:extLst>
      <p:ext uri="{BB962C8B-B14F-4D97-AF65-F5344CB8AC3E}">
        <p14:creationId xmlns:p14="http://schemas.microsoft.com/office/powerpoint/2010/main" val="661096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006A-5EE7-EB0C-8DE3-8641283CB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4AAB2-33F0-C7CF-3057-05C8AB569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D2031-48F6-0767-CAE8-D928E371FA5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38F328F7-893E-A4BA-F018-DF8DDCD3FF56}"/>
              </a:ext>
            </a:extLst>
          </p:cNvPr>
          <p:cNvSpPr>
            <a:spLocks noGrp="1"/>
          </p:cNvSpPr>
          <p:nvPr>
            <p:ph type="sldNum" sz="quarter" idx="5"/>
          </p:nvPr>
        </p:nvSpPr>
        <p:spPr/>
        <p:txBody>
          <a:bodyPr/>
          <a:lstStyle/>
          <a:p>
            <a:fld id="{7F1C1828-E91C-41F3-9562-8B0409C63FE8}" type="slidenum">
              <a:rPr lang="en-CA" smtClean="0"/>
              <a:t>1</a:t>
            </a:fld>
            <a:endParaRPr lang="en-CA"/>
          </a:p>
        </p:txBody>
      </p:sp>
    </p:spTree>
    <p:extLst>
      <p:ext uri="{BB962C8B-B14F-4D97-AF65-F5344CB8AC3E}">
        <p14:creationId xmlns:p14="http://schemas.microsoft.com/office/powerpoint/2010/main" val="234603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FE319-0D9C-00F9-4AE1-CAAE7CE82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AB518-2850-EC8A-D211-E921EA4B2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F11C2-83F5-CE7D-BE8F-BD19688568E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A4645DF4-154B-B098-C7CD-1F6D19AF334F}"/>
              </a:ext>
            </a:extLst>
          </p:cNvPr>
          <p:cNvSpPr>
            <a:spLocks noGrp="1"/>
          </p:cNvSpPr>
          <p:nvPr>
            <p:ph type="sldNum" sz="quarter" idx="5"/>
          </p:nvPr>
        </p:nvSpPr>
        <p:spPr/>
        <p:txBody>
          <a:bodyPr/>
          <a:lstStyle/>
          <a:p>
            <a:fld id="{7F1C1828-E91C-41F3-9562-8B0409C63FE8}" type="slidenum">
              <a:rPr lang="en-CA" smtClean="0"/>
              <a:t>17</a:t>
            </a:fld>
            <a:endParaRPr lang="en-CA"/>
          </a:p>
        </p:txBody>
      </p:sp>
    </p:spTree>
    <p:extLst>
      <p:ext uri="{BB962C8B-B14F-4D97-AF65-F5344CB8AC3E}">
        <p14:creationId xmlns:p14="http://schemas.microsoft.com/office/powerpoint/2010/main" val="267257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428D-D5ED-DD98-C347-A3FE689A1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2CF26-9BAA-BCAF-0E94-6A32FF796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221965-A8A9-EEA6-C3B2-54ACAC6EE6F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BE9020A-5D58-EB70-EB25-86EE67765B1B}"/>
              </a:ext>
            </a:extLst>
          </p:cNvPr>
          <p:cNvSpPr>
            <a:spLocks noGrp="1"/>
          </p:cNvSpPr>
          <p:nvPr>
            <p:ph type="sldNum" sz="quarter" idx="5"/>
          </p:nvPr>
        </p:nvSpPr>
        <p:spPr/>
        <p:txBody>
          <a:bodyPr/>
          <a:lstStyle/>
          <a:p>
            <a:fld id="{7F1C1828-E91C-41F3-9562-8B0409C63FE8}" type="slidenum">
              <a:rPr lang="en-CA" smtClean="0"/>
              <a:t>18</a:t>
            </a:fld>
            <a:endParaRPr lang="en-CA"/>
          </a:p>
        </p:txBody>
      </p:sp>
    </p:spTree>
    <p:extLst>
      <p:ext uri="{BB962C8B-B14F-4D97-AF65-F5344CB8AC3E}">
        <p14:creationId xmlns:p14="http://schemas.microsoft.com/office/powerpoint/2010/main" val="228075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E5C4D-4824-C28B-344B-3719468B4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3EF0D-09B3-E20D-138B-3B372B6A1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C5BB1-2D64-2FC1-807F-31182538379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23FCBEFE-D184-6427-CD57-81F80B3C5156}"/>
              </a:ext>
            </a:extLst>
          </p:cNvPr>
          <p:cNvSpPr>
            <a:spLocks noGrp="1"/>
          </p:cNvSpPr>
          <p:nvPr>
            <p:ph type="sldNum" sz="quarter" idx="5"/>
          </p:nvPr>
        </p:nvSpPr>
        <p:spPr/>
        <p:txBody>
          <a:bodyPr/>
          <a:lstStyle/>
          <a:p>
            <a:fld id="{7F1C1828-E91C-41F3-9562-8B0409C63FE8}" type="slidenum">
              <a:rPr lang="en-CA" smtClean="0"/>
              <a:t>4</a:t>
            </a:fld>
            <a:endParaRPr lang="en-CA"/>
          </a:p>
        </p:txBody>
      </p:sp>
    </p:spTree>
    <p:extLst>
      <p:ext uri="{BB962C8B-B14F-4D97-AF65-F5344CB8AC3E}">
        <p14:creationId xmlns:p14="http://schemas.microsoft.com/office/powerpoint/2010/main" val="2372674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390E3-6B61-97B7-64DC-E0EB9AF8C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73F55-53DF-160B-CE37-9AC1C3342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D0CE7-B89C-D7A0-7285-2D631B1C5A6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F03E185B-5B81-4936-557B-E82A0C58717D}"/>
              </a:ext>
            </a:extLst>
          </p:cNvPr>
          <p:cNvSpPr>
            <a:spLocks noGrp="1"/>
          </p:cNvSpPr>
          <p:nvPr>
            <p:ph type="sldNum" sz="quarter" idx="5"/>
          </p:nvPr>
        </p:nvSpPr>
        <p:spPr/>
        <p:txBody>
          <a:bodyPr/>
          <a:lstStyle/>
          <a:p>
            <a:fld id="{7F1C1828-E91C-41F3-9562-8B0409C63FE8}" type="slidenum">
              <a:rPr lang="en-CA" smtClean="0"/>
              <a:t>5</a:t>
            </a:fld>
            <a:endParaRPr lang="en-CA"/>
          </a:p>
        </p:txBody>
      </p:sp>
    </p:spTree>
    <p:extLst>
      <p:ext uri="{BB962C8B-B14F-4D97-AF65-F5344CB8AC3E}">
        <p14:creationId xmlns:p14="http://schemas.microsoft.com/office/powerpoint/2010/main" val="140387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C86AD-E037-77E2-A14B-21D94B75C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6C5FD-BEBE-D490-4600-BAE3910B0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50EB1-AD5A-33A2-8A00-309463F0B5D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17C8810-11A4-256A-4FC9-2288DE94151C}"/>
              </a:ext>
            </a:extLst>
          </p:cNvPr>
          <p:cNvSpPr>
            <a:spLocks noGrp="1"/>
          </p:cNvSpPr>
          <p:nvPr>
            <p:ph type="sldNum" sz="quarter" idx="5"/>
          </p:nvPr>
        </p:nvSpPr>
        <p:spPr/>
        <p:txBody>
          <a:bodyPr/>
          <a:lstStyle/>
          <a:p>
            <a:fld id="{7F1C1828-E91C-41F3-9562-8B0409C63FE8}" type="slidenum">
              <a:rPr lang="en-CA" smtClean="0"/>
              <a:t>6</a:t>
            </a:fld>
            <a:endParaRPr lang="en-CA"/>
          </a:p>
        </p:txBody>
      </p:sp>
    </p:spTree>
    <p:extLst>
      <p:ext uri="{BB962C8B-B14F-4D97-AF65-F5344CB8AC3E}">
        <p14:creationId xmlns:p14="http://schemas.microsoft.com/office/powerpoint/2010/main" val="404266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FD210-1345-B562-3803-0BE2523EC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8EAE3-D8FD-60F2-BFB9-406FBC2ED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1221B-D0B6-6A86-882D-BB83C40000B7}"/>
              </a:ext>
            </a:extLst>
          </p:cNvPr>
          <p:cNvSpPr>
            <a:spLocks noGrp="1"/>
          </p:cNvSpPr>
          <p:nvPr>
            <p:ph type="body" idx="1"/>
          </p:nvPr>
        </p:nvSpPr>
        <p:spPr/>
        <p:txBody>
          <a:bodyPr/>
          <a:lstStyle/>
          <a:p>
            <a:pPr marL="174697" indent="-174697" defTabSz="232882">
              <a:buFont typeface="Arial" panose="020B0604020202020204" pitchFamily="34" charset="0"/>
              <a:buChar char="•"/>
            </a:pPr>
            <a:r>
              <a:rPr lang="en-US" sz="1300" i="1">
                <a:latin typeface="Open Sans" panose="020B0606030504020204" pitchFamily="34" charset="0"/>
                <a:ea typeface="Open Sans" panose="020B0606030504020204" pitchFamily="34" charset="0"/>
                <a:cs typeface="Open Sans" panose="020B0606030504020204" pitchFamily="34" charset="0"/>
              </a:rPr>
              <a:t>The GAS halite has been shown from drill core observations to exhibit varying </a:t>
            </a:r>
            <a:r>
              <a:rPr lang="en-US" sz="1300" i="1" err="1">
                <a:latin typeface="Open Sans" panose="020B0606030504020204" pitchFamily="34" charset="0"/>
                <a:ea typeface="Open Sans" panose="020B0606030504020204" pitchFamily="34" charset="0"/>
                <a:cs typeface="Open Sans" panose="020B0606030504020204" pitchFamily="34" charset="0"/>
              </a:rPr>
              <a:t>colouration</a:t>
            </a:r>
            <a:r>
              <a:rPr lang="en-US" sz="1300" i="1">
                <a:latin typeface="Open Sans" panose="020B0606030504020204" pitchFamily="34" charset="0"/>
                <a:ea typeface="Open Sans" panose="020B0606030504020204" pitchFamily="34" charset="0"/>
                <a:cs typeface="Open Sans" panose="020B0606030504020204" pitchFamily="34" charset="0"/>
              </a:rPr>
              <a:t> ranging between white, beige, brown, orange, champagne, medium grey, and dark grey. </a:t>
            </a:r>
          </a:p>
          <a:p>
            <a:pPr marL="174697" indent="-174697" defTabSz="232882">
              <a:buFont typeface="Arial" panose="020B0604020202020204" pitchFamily="34" charset="0"/>
              <a:buChar char="•"/>
            </a:pPr>
            <a:endParaRPr lang="en-US" sz="1300" i="1">
              <a:latin typeface="Open Sans" panose="020B0606030504020204" pitchFamily="34" charset="0"/>
              <a:ea typeface="Open Sans" panose="020B0606030504020204" pitchFamily="34" charset="0"/>
              <a:cs typeface="Open Sans" panose="020B0606030504020204" pitchFamily="34" charset="0"/>
            </a:endParaRPr>
          </a:p>
          <a:p>
            <a:pPr marL="174697" indent="-174697" defTabSz="232882">
              <a:buFont typeface="Arial" panose="020B0604020202020204" pitchFamily="34" charset="0"/>
              <a:buChar char="•"/>
            </a:pPr>
            <a:r>
              <a:rPr lang="en-US" sz="1300" i="1" err="1">
                <a:latin typeface="Open Sans" panose="020B0606030504020204" pitchFamily="34" charset="0"/>
                <a:ea typeface="Open Sans" panose="020B0606030504020204" pitchFamily="34" charset="0"/>
                <a:cs typeface="Open Sans" panose="020B0606030504020204" pitchFamily="34" charset="0"/>
              </a:rPr>
              <a:t>Colouration</a:t>
            </a:r>
            <a:r>
              <a:rPr lang="en-US" sz="1300" i="1">
                <a:latin typeface="Open Sans" panose="020B0606030504020204" pitchFamily="34" charset="0"/>
                <a:ea typeface="Open Sans" panose="020B0606030504020204" pitchFamily="34" charset="0"/>
                <a:cs typeface="Open Sans" panose="020B0606030504020204" pitchFamily="34" charset="0"/>
              </a:rPr>
              <a:t> has not been shown to be a reliable indicator of halite quality, with grades typically ranging from 95% NaCl to 99% NaCl.</a:t>
            </a:r>
          </a:p>
          <a:p>
            <a:endParaRPr lang="en-CA"/>
          </a:p>
        </p:txBody>
      </p:sp>
      <p:sp>
        <p:nvSpPr>
          <p:cNvPr id="4" name="Slide Number Placeholder 3">
            <a:extLst>
              <a:ext uri="{FF2B5EF4-FFF2-40B4-BE49-F238E27FC236}">
                <a16:creationId xmlns:a16="http://schemas.microsoft.com/office/drawing/2014/main" id="{7A421AC7-CDB8-3689-9480-1807EF1DD95B}"/>
              </a:ext>
            </a:extLst>
          </p:cNvPr>
          <p:cNvSpPr>
            <a:spLocks noGrp="1"/>
          </p:cNvSpPr>
          <p:nvPr>
            <p:ph type="sldNum" sz="quarter" idx="5"/>
          </p:nvPr>
        </p:nvSpPr>
        <p:spPr/>
        <p:txBody>
          <a:bodyPr/>
          <a:lstStyle/>
          <a:p>
            <a:fld id="{7F1C1828-E91C-41F3-9562-8B0409C63FE8}" type="slidenum">
              <a:rPr lang="en-CA" smtClean="0"/>
              <a:t>7</a:t>
            </a:fld>
            <a:endParaRPr lang="en-CA"/>
          </a:p>
        </p:txBody>
      </p:sp>
    </p:spTree>
    <p:extLst>
      <p:ext uri="{BB962C8B-B14F-4D97-AF65-F5344CB8AC3E}">
        <p14:creationId xmlns:p14="http://schemas.microsoft.com/office/powerpoint/2010/main" val="2152034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1A55F-7FB2-323F-F306-0FF8380FC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1253C-23E3-2587-4CFF-A8FEEC031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C8204-EA8F-800B-643F-9E6C54D7F41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6D1A906-A7C8-23BC-0D65-41088AF0FD7F}"/>
              </a:ext>
            </a:extLst>
          </p:cNvPr>
          <p:cNvSpPr>
            <a:spLocks noGrp="1"/>
          </p:cNvSpPr>
          <p:nvPr>
            <p:ph type="sldNum" sz="quarter" idx="5"/>
          </p:nvPr>
        </p:nvSpPr>
        <p:spPr/>
        <p:txBody>
          <a:bodyPr/>
          <a:lstStyle/>
          <a:p>
            <a:fld id="{7F1C1828-E91C-41F3-9562-8B0409C63FE8}" type="slidenum">
              <a:rPr lang="en-CA" smtClean="0"/>
              <a:t>8</a:t>
            </a:fld>
            <a:endParaRPr lang="en-CA"/>
          </a:p>
        </p:txBody>
      </p:sp>
    </p:spTree>
    <p:extLst>
      <p:ext uri="{BB962C8B-B14F-4D97-AF65-F5344CB8AC3E}">
        <p14:creationId xmlns:p14="http://schemas.microsoft.com/office/powerpoint/2010/main" val="847911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BD688-27A4-E0E7-42ED-EF6509DBD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78166-6002-709E-EF98-326E162932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69878-673C-B998-A2C1-475745AD154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A62B37F9-0ACE-7239-F38C-046F2D74DAD9}"/>
              </a:ext>
            </a:extLst>
          </p:cNvPr>
          <p:cNvSpPr>
            <a:spLocks noGrp="1"/>
          </p:cNvSpPr>
          <p:nvPr>
            <p:ph type="sldNum" sz="quarter" idx="5"/>
          </p:nvPr>
        </p:nvSpPr>
        <p:spPr/>
        <p:txBody>
          <a:bodyPr/>
          <a:lstStyle/>
          <a:p>
            <a:fld id="{7F1C1828-E91C-41F3-9562-8B0409C63FE8}" type="slidenum">
              <a:rPr lang="en-CA" smtClean="0"/>
              <a:t>13</a:t>
            </a:fld>
            <a:endParaRPr lang="en-CA"/>
          </a:p>
        </p:txBody>
      </p:sp>
    </p:spTree>
    <p:extLst>
      <p:ext uri="{BB962C8B-B14F-4D97-AF65-F5344CB8AC3E}">
        <p14:creationId xmlns:p14="http://schemas.microsoft.com/office/powerpoint/2010/main" val="3701823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0252A-50BF-0DD5-0940-4A4B274D1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49DDE-D321-1D52-34FE-BC514BE01F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2FCE3-7348-23EC-118F-704E5F6FAF3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1842747-B85F-2265-13FB-09B44C03C540}"/>
              </a:ext>
            </a:extLst>
          </p:cNvPr>
          <p:cNvSpPr>
            <a:spLocks noGrp="1"/>
          </p:cNvSpPr>
          <p:nvPr>
            <p:ph type="sldNum" sz="quarter" idx="5"/>
          </p:nvPr>
        </p:nvSpPr>
        <p:spPr/>
        <p:txBody>
          <a:bodyPr/>
          <a:lstStyle/>
          <a:p>
            <a:fld id="{7F1C1828-E91C-41F3-9562-8B0409C63FE8}" type="slidenum">
              <a:rPr lang="en-CA" smtClean="0"/>
              <a:t>14</a:t>
            </a:fld>
            <a:endParaRPr lang="en-CA"/>
          </a:p>
        </p:txBody>
      </p:sp>
    </p:spTree>
    <p:extLst>
      <p:ext uri="{BB962C8B-B14F-4D97-AF65-F5344CB8AC3E}">
        <p14:creationId xmlns:p14="http://schemas.microsoft.com/office/powerpoint/2010/main" val="1574447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7824C-736A-D841-D665-6A7000264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72EB0-594B-9C1D-9927-9E2535557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EE813-29E0-4957-E7D0-994B6924369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AC12827-F161-28D6-F327-E7EB8F9DE5DC}"/>
              </a:ext>
            </a:extLst>
          </p:cNvPr>
          <p:cNvSpPr>
            <a:spLocks noGrp="1"/>
          </p:cNvSpPr>
          <p:nvPr>
            <p:ph type="sldNum" sz="quarter" idx="5"/>
          </p:nvPr>
        </p:nvSpPr>
        <p:spPr/>
        <p:txBody>
          <a:bodyPr/>
          <a:lstStyle/>
          <a:p>
            <a:fld id="{7F1C1828-E91C-41F3-9562-8B0409C63FE8}" type="slidenum">
              <a:rPr lang="en-CA" smtClean="0"/>
              <a:t>15</a:t>
            </a:fld>
            <a:endParaRPr lang="en-CA"/>
          </a:p>
        </p:txBody>
      </p:sp>
    </p:spTree>
    <p:extLst>
      <p:ext uri="{BB962C8B-B14F-4D97-AF65-F5344CB8AC3E}">
        <p14:creationId xmlns:p14="http://schemas.microsoft.com/office/powerpoint/2010/main" val="12816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C8EC1-DD6C-7158-0DD6-090AD729E536}"/>
              </a:ext>
            </a:extLst>
          </p:cNvPr>
          <p:cNvSpPr>
            <a:spLocks noGrp="1"/>
          </p:cNvSpPr>
          <p:nvPr>
            <p:ph type="ctrTitle"/>
          </p:nvPr>
        </p:nvSpPr>
        <p:spPr>
          <a:xfrm>
            <a:off x="1342845" y="201341"/>
            <a:ext cx="9144000" cy="454441"/>
          </a:xfrm>
        </p:spPr>
        <p:txBody>
          <a:bodyPr anchor="b">
            <a:normAutofit/>
          </a:bodyPr>
          <a:lstStyle>
            <a:lvl1pPr algn="ctr">
              <a:defRPr sz="2400"/>
            </a:lvl1pPr>
          </a:lstStyle>
          <a:p>
            <a:r>
              <a:rPr lang="en-US"/>
              <a:t>Click to edit Master title style</a:t>
            </a:r>
            <a:endParaRPr lang="en-CA"/>
          </a:p>
        </p:txBody>
      </p:sp>
      <p:sp>
        <p:nvSpPr>
          <p:cNvPr id="3" name="Subtitle 2">
            <a:extLst>
              <a:ext uri="{FF2B5EF4-FFF2-40B4-BE49-F238E27FC236}">
                <a16:creationId xmlns:a16="http://schemas.microsoft.com/office/drawing/2014/main" id="{4AFCAF74-C74E-C545-CAFF-60FA3924083B}"/>
              </a:ext>
            </a:extLst>
          </p:cNvPr>
          <p:cNvSpPr>
            <a:spLocks noGrp="1"/>
          </p:cNvSpPr>
          <p:nvPr>
            <p:ph type="subTitle" idx="1"/>
          </p:nvPr>
        </p:nvSpPr>
        <p:spPr>
          <a:xfrm>
            <a:off x="1342845" y="1829729"/>
            <a:ext cx="9144000" cy="267850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864334F-3478-5396-9010-7D4900531168}"/>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5" name="Footer Placeholder 4">
            <a:extLst>
              <a:ext uri="{FF2B5EF4-FFF2-40B4-BE49-F238E27FC236}">
                <a16:creationId xmlns:a16="http://schemas.microsoft.com/office/drawing/2014/main" id="{8F482D8F-50B9-192A-05D6-9314FCC064F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0F8358D8-E6C4-1FB6-48EF-4448FE85730D}"/>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425842305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B6B3-3116-9372-FD3C-903E502E57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939A401-A0C5-9351-072E-0463C8A87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0850248-C71D-480A-7FD0-5E8A80B8D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CBFEB-1456-26FB-6428-FCEDEC10E051}"/>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6" name="Footer Placeholder 5">
            <a:extLst>
              <a:ext uri="{FF2B5EF4-FFF2-40B4-BE49-F238E27FC236}">
                <a16:creationId xmlns:a16="http://schemas.microsoft.com/office/drawing/2014/main" id="{A7738C14-8E2C-006C-3CA1-E6FED069D71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C3472E3-296C-4FEA-BFFB-13F07098AB96}"/>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29070767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DD24-3B16-CC63-D8A7-8AC3C87D30D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57297E3-9145-7F7B-7142-4BEBBD3080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319B1C-6600-8797-E3AE-9277982C7B3E}"/>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5" name="Footer Placeholder 4">
            <a:extLst>
              <a:ext uri="{FF2B5EF4-FFF2-40B4-BE49-F238E27FC236}">
                <a16:creationId xmlns:a16="http://schemas.microsoft.com/office/drawing/2014/main" id="{356B40D0-FB8F-DA5E-48DE-1E3D2462CD0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71970D6B-C34D-EDC1-9E55-10AA1092F632}"/>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342124548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4FBE1-C96C-9566-D0E0-55B32E0DF2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AE11A0C-E51B-7EEC-8382-4B07DAC150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FAD1FF7-D37C-3280-6C81-FE5D8D22F017}"/>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5" name="Footer Placeholder 4">
            <a:extLst>
              <a:ext uri="{FF2B5EF4-FFF2-40B4-BE49-F238E27FC236}">
                <a16:creationId xmlns:a16="http://schemas.microsoft.com/office/drawing/2014/main" id="{61DD733C-6FAE-B913-8C15-77654B7B170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0ECED958-FFEB-449D-FE60-23166BAEEE4B}"/>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40466553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49861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CF0F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42D27F-FCC4-8A5E-A6D3-53145A6B67D0}"/>
              </a:ext>
            </a:extLst>
          </p:cNvPr>
          <p:cNvSpPr/>
          <p:nvPr userDrawn="1"/>
        </p:nvSpPr>
        <p:spPr>
          <a:xfrm rot="5400000">
            <a:off x="5580260" y="246251"/>
            <a:ext cx="1030382" cy="12190902"/>
          </a:xfrm>
          <a:prstGeom prst="rect">
            <a:avLst/>
          </a:prstGeom>
          <a:gradFill>
            <a:gsLst>
              <a:gs pos="10000">
                <a:srgbClr val="ECF0F1"/>
              </a:gs>
              <a:gs pos="100000">
                <a:srgbClr val="BABBB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C31B8DD-A882-F18D-668F-32CC5C2A230C}"/>
              </a:ext>
            </a:extLst>
          </p:cNvPr>
          <p:cNvSpPr>
            <a:spLocks noGrp="1"/>
          </p:cNvSpPr>
          <p:nvPr>
            <p:ph type="title"/>
          </p:nvPr>
        </p:nvSpPr>
        <p:spPr>
          <a:xfrm>
            <a:off x="838200" y="136525"/>
            <a:ext cx="10515600" cy="565439"/>
          </a:xfrm>
        </p:spPr>
        <p:txBody>
          <a:bodyPr>
            <a:normAutofit/>
          </a:bodyPr>
          <a:lstStyle>
            <a:lvl1pPr>
              <a:defRPr sz="2800" b="1" i="0">
                <a:solidFill>
                  <a:srgbClr val="333333"/>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9742F9F-E86C-80B0-23C7-6EF9AE9C0A6F}"/>
              </a:ext>
            </a:extLst>
          </p:cNvPr>
          <p:cNvSpPr>
            <a:spLocks noGrp="1"/>
          </p:cNvSpPr>
          <p:nvPr>
            <p:ph idx="1"/>
          </p:nvPr>
        </p:nvSpPr>
        <p:spPr>
          <a:xfrm>
            <a:off x="837649" y="1114054"/>
            <a:ext cx="10515600" cy="4781792"/>
          </a:xfrm>
        </p:spPr>
        <p:txBody>
          <a:bodyPr/>
          <a:lstStyle>
            <a:lvl1pPr>
              <a:defRPr sz="2000" b="0">
                <a:solidFill>
                  <a:srgbClr val="333333"/>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800">
                <a:solidFill>
                  <a:srgbClr val="59585C"/>
                </a:solidFill>
                <a:latin typeface="Open Sans" panose="020B0606030504020204" pitchFamily="34" charset="0"/>
                <a:ea typeface="Open Sans" panose="020B0606030504020204" pitchFamily="34" charset="0"/>
                <a:cs typeface="Open Sans" panose="020B0606030504020204" pitchFamily="34" charset="0"/>
              </a:defRPr>
            </a:lvl2pPr>
            <a:lvl3pPr>
              <a:defRPr sz="1600">
                <a:solidFill>
                  <a:srgbClr val="59585C"/>
                </a:solidFill>
                <a:latin typeface="Open Sans" panose="020B0606030504020204" pitchFamily="34" charset="0"/>
                <a:ea typeface="Open Sans" panose="020B0606030504020204" pitchFamily="34" charset="0"/>
                <a:cs typeface="Open Sans" panose="020B0606030504020204" pitchFamily="34" charset="0"/>
              </a:defRPr>
            </a:lvl3pPr>
            <a:lvl4pPr>
              <a:defRPr sz="1600">
                <a:solidFill>
                  <a:srgbClr val="59585C"/>
                </a:solidFill>
                <a:latin typeface="Open Sans" panose="020B0606030504020204" pitchFamily="34" charset="0"/>
                <a:ea typeface="Open Sans" panose="020B0606030504020204" pitchFamily="34" charset="0"/>
                <a:cs typeface="Open Sans" panose="020B0606030504020204" pitchFamily="34" charset="0"/>
              </a:defRPr>
            </a:lvl4pPr>
            <a:lvl5pPr>
              <a:defRPr sz="1600">
                <a:solidFill>
                  <a:srgbClr val="59585C"/>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1F964559-7E64-32ED-AAFF-5C4EAC3569D7}"/>
              </a:ext>
            </a:extLst>
          </p:cNvPr>
          <p:cNvSpPr>
            <a:spLocks noGrp="1"/>
          </p:cNvSpPr>
          <p:nvPr>
            <p:ph type="sldNum" sz="quarter" idx="12"/>
          </p:nvPr>
        </p:nvSpPr>
        <p:spPr>
          <a:xfrm>
            <a:off x="11747500" y="6126163"/>
            <a:ext cx="473364" cy="365125"/>
          </a:xfrm>
        </p:spPr>
        <p:txBody>
          <a:bodyPr/>
          <a:lstStyle>
            <a:lvl1pPr marL="228600" indent="-228600" algn="ctr">
              <a:buFont typeface="+mj-lt"/>
              <a:buAutoNum type="arabicPeriod"/>
              <a:defRPr sz="1800" b="1">
                <a:solidFill>
                  <a:srgbClr val="6A6B69"/>
                </a:solidFill>
              </a:defRPr>
            </a:lvl1pPr>
          </a:lstStyle>
          <a:p>
            <a:pPr marL="0" indent="0">
              <a:buFont typeface="+mj-lt"/>
              <a:buNone/>
            </a:pPr>
            <a:fld id="{130A9E71-80EC-4D7A-8E86-18A080BAD8E5}" type="slidenum">
              <a:rPr lang="en-CA" smtClean="0"/>
              <a:pPr marL="0" indent="0">
                <a:buFont typeface="+mj-lt"/>
                <a:buNone/>
              </a:pPr>
              <a:t>‹#›</a:t>
            </a:fld>
            <a:endParaRPr lang="en-CA"/>
          </a:p>
        </p:txBody>
      </p:sp>
      <p:grpSp>
        <p:nvGrpSpPr>
          <p:cNvPr id="27" name="Picture 6">
            <a:extLst>
              <a:ext uri="{FF2B5EF4-FFF2-40B4-BE49-F238E27FC236}">
                <a16:creationId xmlns:a16="http://schemas.microsoft.com/office/drawing/2014/main" id="{8F0261F9-2D33-34C1-EDC3-95FB0E7ACE38}"/>
              </a:ext>
            </a:extLst>
          </p:cNvPr>
          <p:cNvGrpSpPr/>
          <p:nvPr/>
        </p:nvGrpSpPr>
        <p:grpSpPr>
          <a:xfrm>
            <a:off x="236547" y="6023084"/>
            <a:ext cx="586424" cy="755587"/>
            <a:chOff x="236547" y="6023084"/>
            <a:chExt cx="586424" cy="755587"/>
          </a:xfrm>
        </p:grpSpPr>
        <p:sp>
          <p:nvSpPr>
            <p:cNvPr id="28" name="Freeform: Shape 27">
              <a:extLst>
                <a:ext uri="{FF2B5EF4-FFF2-40B4-BE49-F238E27FC236}">
                  <a16:creationId xmlns:a16="http://schemas.microsoft.com/office/drawing/2014/main" id="{BE939368-BEC8-8D9D-3328-E16F2220708B}"/>
                </a:ext>
              </a:extLst>
            </p:cNvPr>
            <p:cNvSpPr/>
            <p:nvPr/>
          </p:nvSpPr>
          <p:spPr>
            <a:xfrm flipV="1">
              <a:off x="428166" y="6195092"/>
              <a:ext cx="341327" cy="304655"/>
            </a:xfrm>
            <a:custGeom>
              <a:avLst/>
              <a:gdLst>
                <a:gd name="connsiteX0" fmla="*/ 3591 w 341327"/>
                <a:gd name="connsiteY0" fmla="*/ 40129 h 304655"/>
                <a:gd name="connsiteX1" fmla="*/ 149961 w 341327"/>
                <a:gd name="connsiteY1" fmla="*/ 292004 h 304655"/>
                <a:gd name="connsiteX2" fmla="*/ 194174 w 341327"/>
                <a:gd name="connsiteY2" fmla="*/ 291778 h 304655"/>
                <a:gd name="connsiteX3" fmla="*/ 338002 w 341327"/>
                <a:gd name="connsiteY3" fmla="*/ 38435 h 304655"/>
                <a:gd name="connsiteX4" fmla="*/ 315700 w 341327"/>
                <a:gd name="connsiteY4" fmla="*/ 62 h 304655"/>
                <a:gd name="connsiteX5" fmla="*/ 25504 w 341327"/>
                <a:gd name="connsiteY5" fmla="*/ 1536 h 304655"/>
                <a:gd name="connsiteX6" fmla="*/ 3591 w 341327"/>
                <a:gd name="connsiteY6" fmla="*/ 40129 h 30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327" h="304655">
                  <a:moveTo>
                    <a:pt x="3591" y="40129"/>
                  </a:moveTo>
                  <a:lnTo>
                    <a:pt x="149961" y="292004"/>
                  </a:lnTo>
                  <a:cubicBezTo>
                    <a:pt x="159873" y="309054"/>
                    <a:pt x="184435" y="308930"/>
                    <a:pt x="194174" y="291778"/>
                  </a:cubicBezTo>
                  <a:lnTo>
                    <a:pt x="338002" y="38435"/>
                  </a:lnTo>
                  <a:cubicBezTo>
                    <a:pt x="347743" y="21279"/>
                    <a:pt x="335353" y="-36"/>
                    <a:pt x="315700" y="62"/>
                  </a:cubicBezTo>
                  <a:lnTo>
                    <a:pt x="25504" y="1536"/>
                  </a:lnTo>
                  <a:cubicBezTo>
                    <a:pt x="5854" y="1635"/>
                    <a:pt x="-6319" y="23079"/>
                    <a:pt x="3591" y="40129"/>
                  </a:cubicBezTo>
                </a:path>
              </a:pathLst>
            </a:custGeom>
            <a:solidFill>
              <a:srgbClr val="E9EAEA"/>
            </a:solidFill>
            <a:ln w="2780" cap="flat">
              <a:noFill/>
              <a:prstDash val="solid"/>
              <a:miter/>
            </a:ln>
          </p:spPr>
          <p:txBody>
            <a:bodyPr rtlCol="0" anchor="ctr"/>
            <a:lstStyle/>
            <a:p>
              <a:endParaRPr lang="en-CA"/>
            </a:p>
          </p:txBody>
        </p:sp>
        <p:sp>
          <p:nvSpPr>
            <p:cNvPr id="29" name="Freeform: Shape 28">
              <a:extLst>
                <a:ext uri="{FF2B5EF4-FFF2-40B4-BE49-F238E27FC236}">
                  <a16:creationId xmlns:a16="http://schemas.microsoft.com/office/drawing/2014/main" id="{66646FFB-3696-EF78-4A6F-F2C5C2B2CA72}"/>
                </a:ext>
              </a:extLst>
            </p:cNvPr>
            <p:cNvSpPr/>
            <p:nvPr/>
          </p:nvSpPr>
          <p:spPr>
            <a:xfrm flipV="1">
              <a:off x="253371" y="6023084"/>
              <a:ext cx="394925" cy="493656"/>
            </a:xfrm>
            <a:custGeom>
              <a:avLst/>
              <a:gdLst>
                <a:gd name="connsiteX0" fmla="*/ 136076 w 394925"/>
                <a:gd name="connsiteY0" fmla="*/ 363 h 493656"/>
                <a:gd name="connsiteX1" fmla="*/ 14843 w 394925"/>
                <a:gd name="connsiteY1" fmla="*/ 1523 h 493656"/>
                <a:gd name="connsiteX2" fmla="*/ 2070 w 394925"/>
                <a:gd name="connsiteY2" fmla="*/ 24056 h 493656"/>
                <a:gd name="connsiteX3" fmla="*/ 271692 w 394925"/>
                <a:gd name="connsiteY3" fmla="*/ 486235 h 493656"/>
                <a:gd name="connsiteX4" fmla="*/ 297602 w 394925"/>
                <a:gd name="connsiteY4" fmla="*/ 486103 h 493656"/>
                <a:gd name="connsiteX5" fmla="*/ 392968 w 394925"/>
                <a:gd name="connsiteY5" fmla="*/ 318753 h 493656"/>
                <a:gd name="connsiteX6" fmla="*/ 392889 w 394925"/>
                <a:gd name="connsiteY6" fmla="*/ 303777 h 493656"/>
                <a:gd name="connsiteX7" fmla="*/ 220030 w 394925"/>
                <a:gd name="connsiteY7" fmla="*/ 7427 h 493656"/>
                <a:gd name="connsiteX8" fmla="*/ 207037 w 394925"/>
                <a:gd name="connsiteY8" fmla="*/ 0 h 493656"/>
                <a:gd name="connsiteX9" fmla="*/ 136076 w 394925"/>
                <a:gd name="connsiteY9" fmla="*/ 363 h 49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925" h="493656">
                  <a:moveTo>
                    <a:pt x="136076" y="363"/>
                  </a:moveTo>
                  <a:lnTo>
                    <a:pt x="14843" y="1523"/>
                  </a:lnTo>
                  <a:cubicBezTo>
                    <a:pt x="3360" y="1632"/>
                    <a:pt x="-3721" y="14123"/>
                    <a:pt x="2070" y="24056"/>
                  </a:cubicBezTo>
                  <a:lnTo>
                    <a:pt x="271692" y="486235"/>
                  </a:lnTo>
                  <a:cubicBezTo>
                    <a:pt x="277501" y="496190"/>
                    <a:pt x="291895" y="496114"/>
                    <a:pt x="297602" y="486103"/>
                  </a:cubicBezTo>
                  <a:lnTo>
                    <a:pt x="392968" y="318753"/>
                  </a:lnTo>
                  <a:cubicBezTo>
                    <a:pt x="395614" y="314107"/>
                    <a:pt x="395586" y="308398"/>
                    <a:pt x="392889" y="303777"/>
                  </a:cubicBezTo>
                  <a:lnTo>
                    <a:pt x="220030" y="7427"/>
                  </a:lnTo>
                  <a:cubicBezTo>
                    <a:pt x="217334" y="2801"/>
                    <a:pt x="212382" y="-26"/>
                    <a:pt x="207037" y="0"/>
                  </a:cubicBezTo>
                  <a:lnTo>
                    <a:pt x="136076" y="363"/>
                  </a:lnTo>
                </a:path>
              </a:pathLst>
            </a:custGeom>
            <a:solidFill>
              <a:srgbClr val="3A393C"/>
            </a:solidFill>
            <a:ln w="2780" cap="flat">
              <a:noFill/>
              <a:prstDash val="solid"/>
              <a:miter/>
            </a:ln>
          </p:spPr>
          <p:txBody>
            <a:bodyPr rtlCol="0" anchor="ctr"/>
            <a:lstStyle/>
            <a:p>
              <a:endParaRPr lang="en-CA"/>
            </a:p>
          </p:txBody>
        </p:sp>
        <p:sp>
          <p:nvSpPr>
            <p:cNvPr id="30" name="Freeform: Shape 29">
              <a:extLst>
                <a:ext uri="{FF2B5EF4-FFF2-40B4-BE49-F238E27FC236}">
                  <a16:creationId xmlns:a16="http://schemas.microsoft.com/office/drawing/2014/main" id="{F9769BCD-A0D0-A6DF-A6AF-420BF5A2F48F}"/>
                </a:ext>
              </a:extLst>
            </p:cNvPr>
            <p:cNvSpPr/>
            <p:nvPr/>
          </p:nvSpPr>
          <p:spPr>
            <a:xfrm flipV="1">
              <a:off x="617083" y="6341702"/>
              <a:ext cx="200283" cy="177716"/>
            </a:xfrm>
            <a:custGeom>
              <a:avLst/>
              <a:gdLst>
                <a:gd name="connsiteX0" fmla="*/ 2202 w 200283"/>
                <a:gd name="connsiteY0" fmla="*/ 23488 h 177716"/>
                <a:gd name="connsiteX1" fmla="*/ 88089 w 200283"/>
                <a:gd name="connsiteY1" fmla="*/ 170413 h 177716"/>
                <a:gd name="connsiteX2" fmla="*/ 114030 w 200283"/>
                <a:gd name="connsiteY2" fmla="*/ 170281 h 177716"/>
                <a:gd name="connsiteX3" fmla="*/ 198427 w 200283"/>
                <a:gd name="connsiteY3" fmla="*/ 22498 h 177716"/>
                <a:gd name="connsiteX4" fmla="*/ 185342 w 200283"/>
                <a:gd name="connsiteY4" fmla="*/ 113 h 177716"/>
                <a:gd name="connsiteX5" fmla="*/ 15057 w 200283"/>
                <a:gd name="connsiteY5" fmla="*/ 977 h 177716"/>
                <a:gd name="connsiteX6" fmla="*/ 2202 w 200283"/>
                <a:gd name="connsiteY6" fmla="*/ 23488 h 17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83" h="177716">
                  <a:moveTo>
                    <a:pt x="2202" y="23488"/>
                  </a:moveTo>
                  <a:lnTo>
                    <a:pt x="88089" y="170413"/>
                  </a:lnTo>
                  <a:cubicBezTo>
                    <a:pt x="93906" y="180361"/>
                    <a:pt x="108318" y="180286"/>
                    <a:pt x="114030" y="170281"/>
                  </a:cubicBezTo>
                  <a:lnTo>
                    <a:pt x="198427" y="22498"/>
                  </a:lnTo>
                  <a:cubicBezTo>
                    <a:pt x="204143" y="12491"/>
                    <a:pt x="196874" y="57"/>
                    <a:pt x="185342" y="113"/>
                  </a:cubicBezTo>
                  <a:lnTo>
                    <a:pt x="15057" y="977"/>
                  </a:lnTo>
                  <a:cubicBezTo>
                    <a:pt x="3533" y="1033"/>
                    <a:pt x="-3612" y="13539"/>
                    <a:pt x="2202" y="23488"/>
                  </a:cubicBezTo>
                </a:path>
              </a:pathLst>
            </a:custGeom>
            <a:solidFill>
              <a:srgbClr val="3A393C"/>
            </a:solidFill>
            <a:ln w="2780" cap="flat">
              <a:noFill/>
              <a:prstDash val="solid"/>
              <a:miter/>
            </a:ln>
          </p:spPr>
          <p:txBody>
            <a:bodyPr rtlCol="0" anchor="ctr"/>
            <a:lstStyle/>
            <a:p>
              <a:endParaRPr lang="en-CA"/>
            </a:p>
          </p:txBody>
        </p:sp>
        <p:sp>
          <p:nvSpPr>
            <p:cNvPr id="31" name="Freeform: Shape 30">
              <a:extLst>
                <a:ext uri="{FF2B5EF4-FFF2-40B4-BE49-F238E27FC236}">
                  <a16:creationId xmlns:a16="http://schemas.microsoft.com/office/drawing/2014/main" id="{C43D85DA-2FBA-7728-1B68-23829A88F6B1}"/>
                </a:ext>
              </a:extLst>
            </p:cNvPr>
            <p:cNvSpPr/>
            <p:nvPr/>
          </p:nvSpPr>
          <p:spPr>
            <a:xfrm flipV="1">
              <a:off x="236547" y="6539009"/>
              <a:ext cx="132582" cy="126940"/>
            </a:xfrm>
            <a:custGeom>
              <a:avLst/>
              <a:gdLst>
                <a:gd name="connsiteX0" fmla="*/ 66868 w 132582"/>
                <a:gd name="connsiteY0" fmla="*/ 99507 h 126940"/>
                <a:gd name="connsiteX1" fmla="*/ 65981 w 132582"/>
                <a:gd name="connsiteY1" fmla="*/ 99507 h 126940"/>
                <a:gd name="connsiteX2" fmla="*/ 64740 w 132582"/>
                <a:gd name="connsiteY2" fmla="*/ 92514 h 126940"/>
                <a:gd name="connsiteX3" fmla="*/ 54009 w 132582"/>
                <a:gd name="connsiteY3" fmla="*/ 50733 h 126940"/>
                <a:gd name="connsiteX4" fmla="*/ 78308 w 132582"/>
                <a:gd name="connsiteY4" fmla="*/ 50733 h 126940"/>
                <a:gd name="connsiteX5" fmla="*/ 69439 w 132582"/>
                <a:gd name="connsiteY5" fmla="*/ 85254 h 126940"/>
                <a:gd name="connsiteX6" fmla="*/ 66868 w 132582"/>
                <a:gd name="connsiteY6" fmla="*/ 99507 h 126940"/>
                <a:gd name="connsiteX7" fmla="*/ 90990 w 132582"/>
                <a:gd name="connsiteY7" fmla="*/ 183 h 126940"/>
                <a:gd name="connsiteX8" fmla="*/ 85403 w 132582"/>
                <a:gd name="connsiteY8" fmla="*/ 23555 h 126940"/>
                <a:gd name="connsiteX9" fmla="*/ 47446 w 132582"/>
                <a:gd name="connsiteY9" fmla="*/ 23555 h 126940"/>
                <a:gd name="connsiteX10" fmla="*/ 41415 w 132582"/>
                <a:gd name="connsiteY10" fmla="*/ 183 h 126940"/>
                <a:gd name="connsiteX11" fmla="*/ 1 w 132582"/>
                <a:gd name="connsiteY11" fmla="*/ 183 h 126940"/>
                <a:gd name="connsiteX12" fmla="*/ 43810 w 132582"/>
                <a:gd name="connsiteY12" fmla="*/ 127124 h 126940"/>
                <a:gd name="connsiteX13" fmla="*/ 91345 w 132582"/>
                <a:gd name="connsiteY13" fmla="*/ 127124 h 126940"/>
                <a:gd name="connsiteX14" fmla="*/ 132583 w 132582"/>
                <a:gd name="connsiteY14" fmla="*/ 183 h 126940"/>
                <a:gd name="connsiteX15" fmla="*/ 90990 w 132582"/>
                <a:gd name="connsiteY15" fmla="*/ 183 h 1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582" h="126940">
                  <a:moveTo>
                    <a:pt x="66868" y="99507"/>
                  </a:moveTo>
                  <a:lnTo>
                    <a:pt x="65981" y="99507"/>
                  </a:lnTo>
                  <a:cubicBezTo>
                    <a:pt x="65861" y="98095"/>
                    <a:pt x="65448" y="95760"/>
                    <a:pt x="64740" y="92514"/>
                  </a:cubicBezTo>
                  <a:cubicBezTo>
                    <a:pt x="64030" y="89267"/>
                    <a:pt x="60451" y="75343"/>
                    <a:pt x="54009" y="50733"/>
                  </a:cubicBezTo>
                  <a:lnTo>
                    <a:pt x="78308" y="50733"/>
                  </a:lnTo>
                  <a:lnTo>
                    <a:pt x="69439" y="85254"/>
                  </a:lnTo>
                  <a:cubicBezTo>
                    <a:pt x="68198" y="90334"/>
                    <a:pt x="67339" y="95079"/>
                    <a:pt x="66868" y="99507"/>
                  </a:cubicBezTo>
                  <a:close/>
                  <a:moveTo>
                    <a:pt x="90990" y="183"/>
                  </a:moveTo>
                  <a:lnTo>
                    <a:pt x="85403" y="23555"/>
                  </a:lnTo>
                  <a:lnTo>
                    <a:pt x="47446" y="23555"/>
                  </a:lnTo>
                  <a:lnTo>
                    <a:pt x="41415" y="183"/>
                  </a:lnTo>
                  <a:lnTo>
                    <a:pt x="1" y="183"/>
                  </a:lnTo>
                  <a:lnTo>
                    <a:pt x="43810" y="127124"/>
                  </a:lnTo>
                  <a:lnTo>
                    <a:pt x="91345" y="127124"/>
                  </a:lnTo>
                  <a:lnTo>
                    <a:pt x="132583" y="183"/>
                  </a:lnTo>
                  <a:lnTo>
                    <a:pt x="90990" y="183"/>
                  </a:lnTo>
                </a:path>
              </a:pathLst>
            </a:custGeom>
            <a:solidFill>
              <a:srgbClr val="3A393C"/>
            </a:solidFill>
            <a:ln w="2780" cap="flat">
              <a:noFill/>
              <a:prstDash val="solid"/>
              <a:miter/>
            </a:ln>
          </p:spPr>
          <p:txBody>
            <a:bodyPr rtlCol="0" anchor="ctr"/>
            <a:lstStyle/>
            <a:p>
              <a:endParaRPr lang="en-CA"/>
            </a:p>
          </p:txBody>
        </p:sp>
        <p:sp>
          <p:nvSpPr>
            <p:cNvPr id="32" name="Freeform: Shape 31">
              <a:extLst>
                <a:ext uri="{FF2B5EF4-FFF2-40B4-BE49-F238E27FC236}">
                  <a16:creationId xmlns:a16="http://schemas.microsoft.com/office/drawing/2014/main" id="{D6B9764E-AF01-BB7B-F052-59D16201E983}"/>
                </a:ext>
              </a:extLst>
            </p:cNvPr>
            <p:cNvSpPr/>
            <p:nvPr/>
          </p:nvSpPr>
          <p:spPr>
            <a:xfrm flipV="1">
              <a:off x="374684" y="6539009"/>
              <a:ext cx="110015" cy="126940"/>
            </a:xfrm>
            <a:custGeom>
              <a:avLst/>
              <a:gdLst>
                <a:gd name="connsiteX0" fmla="*/ 74071 w 110015"/>
                <a:gd name="connsiteY0" fmla="*/ 97203 h 126940"/>
                <a:gd name="connsiteX1" fmla="*/ 74071 w 110015"/>
                <a:gd name="connsiteY1" fmla="*/ 183 h 126940"/>
                <a:gd name="connsiteX2" fmla="*/ 35599 w 110015"/>
                <a:gd name="connsiteY2" fmla="*/ 183 h 126940"/>
                <a:gd name="connsiteX3" fmla="*/ 35599 w 110015"/>
                <a:gd name="connsiteY3" fmla="*/ 97203 h 126940"/>
                <a:gd name="connsiteX4" fmla="*/ 50 w 110015"/>
                <a:gd name="connsiteY4" fmla="*/ 97203 h 126940"/>
                <a:gd name="connsiteX5" fmla="*/ 50 w 110015"/>
                <a:gd name="connsiteY5" fmla="*/ 127124 h 126940"/>
                <a:gd name="connsiteX6" fmla="*/ 110065 w 110015"/>
                <a:gd name="connsiteY6" fmla="*/ 127124 h 126940"/>
                <a:gd name="connsiteX7" fmla="*/ 110065 w 110015"/>
                <a:gd name="connsiteY7" fmla="*/ 97203 h 126940"/>
                <a:gd name="connsiteX8" fmla="*/ 74071 w 110015"/>
                <a:gd name="connsiteY8" fmla="*/ 97203 h 1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5" h="126940">
                  <a:moveTo>
                    <a:pt x="74071" y="97203"/>
                  </a:moveTo>
                  <a:lnTo>
                    <a:pt x="74071" y="183"/>
                  </a:lnTo>
                  <a:lnTo>
                    <a:pt x="35599" y="183"/>
                  </a:lnTo>
                  <a:lnTo>
                    <a:pt x="35599" y="97203"/>
                  </a:lnTo>
                  <a:lnTo>
                    <a:pt x="50" y="97203"/>
                  </a:lnTo>
                  <a:lnTo>
                    <a:pt x="50" y="127124"/>
                  </a:lnTo>
                  <a:lnTo>
                    <a:pt x="110065" y="127124"/>
                  </a:lnTo>
                  <a:lnTo>
                    <a:pt x="110065" y="97203"/>
                  </a:lnTo>
                  <a:lnTo>
                    <a:pt x="74071" y="97203"/>
                  </a:lnTo>
                </a:path>
              </a:pathLst>
            </a:custGeom>
            <a:solidFill>
              <a:srgbClr val="3A393C"/>
            </a:solidFill>
            <a:ln w="2780" cap="flat">
              <a:noFill/>
              <a:prstDash val="solid"/>
              <a:miter/>
            </a:ln>
          </p:spPr>
          <p:txBody>
            <a:bodyPr rtlCol="0" anchor="ctr"/>
            <a:lstStyle/>
            <a:p>
              <a:endParaRPr lang="en-CA"/>
            </a:p>
          </p:txBody>
        </p:sp>
        <p:sp>
          <p:nvSpPr>
            <p:cNvPr id="33" name="Freeform: Shape 32">
              <a:extLst>
                <a:ext uri="{FF2B5EF4-FFF2-40B4-BE49-F238E27FC236}">
                  <a16:creationId xmlns:a16="http://schemas.microsoft.com/office/drawing/2014/main" id="{766EE2C4-785A-266D-F5C5-CC0C898B6965}"/>
                </a:ext>
              </a:extLst>
            </p:cNvPr>
            <p:cNvSpPr/>
            <p:nvPr/>
          </p:nvSpPr>
          <p:spPr>
            <a:xfrm flipV="1">
              <a:off x="498721" y="6539009"/>
              <a:ext cx="84626" cy="126940"/>
            </a:xfrm>
            <a:custGeom>
              <a:avLst/>
              <a:gdLst>
                <a:gd name="connsiteX0" fmla="*/ 94 w 84626"/>
                <a:gd name="connsiteY0" fmla="*/ 183 h 126940"/>
                <a:gd name="connsiteX1" fmla="*/ 94 w 84626"/>
                <a:gd name="connsiteY1" fmla="*/ 127124 h 126940"/>
                <a:gd name="connsiteX2" fmla="*/ 39574 w 84626"/>
                <a:gd name="connsiteY2" fmla="*/ 127124 h 126940"/>
                <a:gd name="connsiteX3" fmla="*/ 39574 w 84626"/>
                <a:gd name="connsiteY3" fmla="*/ 30103 h 126940"/>
                <a:gd name="connsiteX4" fmla="*/ 84721 w 84626"/>
                <a:gd name="connsiteY4" fmla="*/ 30103 h 126940"/>
                <a:gd name="connsiteX5" fmla="*/ 84721 w 84626"/>
                <a:gd name="connsiteY5" fmla="*/ 183 h 126940"/>
                <a:gd name="connsiteX6" fmla="*/ 94 w 84626"/>
                <a:gd name="connsiteY6" fmla="*/ 183 h 1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26" h="126940">
                  <a:moveTo>
                    <a:pt x="94" y="183"/>
                  </a:moveTo>
                  <a:lnTo>
                    <a:pt x="94" y="127124"/>
                  </a:lnTo>
                  <a:lnTo>
                    <a:pt x="39574" y="127124"/>
                  </a:lnTo>
                  <a:lnTo>
                    <a:pt x="39574" y="30103"/>
                  </a:lnTo>
                  <a:lnTo>
                    <a:pt x="84721" y="30103"/>
                  </a:lnTo>
                  <a:lnTo>
                    <a:pt x="84721" y="183"/>
                  </a:lnTo>
                  <a:lnTo>
                    <a:pt x="94" y="183"/>
                  </a:lnTo>
                </a:path>
              </a:pathLst>
            </a:custGeom>
            <a:solidFill>
              <a:srgbClr val="3A393C"/>
            </a:solidFill>
            <a:ln w="2780" cap="flat">
              <a:noFill/>
              <a:prstDash val="solid"/>
              <a:miter/>
            </a:ln>
          </p:spPr>
          <p:txBody>
            <a:bodyPr rtlCol="0" anchor="ctr"/>
            <a:lstStyle/>
            <a:p>
              <a:endParaRPr lang="en-CA"/>
            </a:p>
          </p:txBody>
        </p:sp>
        <p:sp>
          <p:nvSpPr>
            <p:cNvPr id="34" name="Freeform: Shape 33">
              <a:extLst>
                <a:ext uri="{FF2B5EF4-FFF2-40B4-BE49-F238E27FC236}">
                  <a16:creationId xmlns:a16="http://schemas.microsoft.com/office/drawing/2014/main" id="{74509A53-3D2E-9A52-8D2E-FF8FB8A2159E}"/>
                </a:ext>
              </a:extLst>
            </p:cNvPr>
            <p:cNvSpPr/>
            <p:nvPr/>
          </p:nvSpPr>
          <p:spPr>
            <a:xfrm flipV="1">
              <a:off x="586093" y="6539009"/>
              <a:ext cx="135402" cy="126940"/>
            </a:xfrm>
            <a:custGeom>
              <a:avLst/>
              <a:gdLst>
                <a:gd name="connsiteX0" fmla="*/ 68416 w 135402"/>
                <a:gd name="connsiteY0" fmla="*/ 99507 h 126940"/>
                <a:gd name="connsiteX1" fmla="*/ 67505 w 135402"/>
                <a:gd name="connsiteY1" fmla="*/ 99507 h 126940"/>
                <a:gd name="connsiteX2" fmla="*/ 66238 w 135402"/>
                <a:gd name="connsiteY2" fmla="*/ 92514 h 126940"/>
                <a:gd name="connsiteX3" fmla="*/ 55279 w 135402"/>
                <a:gd name="connsiteY3" fmla="*/ 50733 h 126940"/>
                <a:gd name="connsiteX4" fmla="*/ 80102 w 135402"/>
                <a:gd name="connsiteY4" fmla="*/ 50733 h 126940"/>
                <a:gd name="connsiteX5" fmla="*/ 71040 w 135402"/>
                <a:gd name="connsiteY5" fmla="*/ 85254 h 126940"/>
                <a:gd name="connsiteX6" fmla="*/ 68416 w 135402"/>
                <a:gd name="connsiteY6" fmla="*/ 99507 h 126940"/>
                <a:gd name="connsiteX7" fmla="*/ 93047 w 135402"/>
                <a:gd name="connsiteY7" fmla="*/ 183 h 126940"/>
                <a:gd name="connsiteX8" fmla="*/ 87341 w 135402"/>
                <a:gd name="connsiteY8" fmla="*/ 23555 h 126940"/>
                <a:gd name="connsiteX9" fmla="*/ 48579 w 135402"/>
                <a:gd name="connsiteY9" fmla="*/ 23555 h 126940"/>
                <a:gd name="connsiteX10" fmla="*/ 42422 w 135402"/>
                <a:gd name="connsiteY10" fmla="*/ 183 h 126940"/>
                <a:gd name="connsiteX11" fmla="*/ 125 w 135402"/>
                <a:gd name="connsiteY11" fmla="*/ 183 h 126940"/>
                <a:gd name="connsiteX12" fmla="*/ 44867 w 135402"/>
                <a:gd name="connsiteY12" fmla="*/ 127124 h 126940"/>
                <a:gd name="connsiteX13" fmla="*/ 93410 w 135402"/>
                <a:gd name="connsiteY13" fmla="*/ 127124 h 126940"/>
                <a:gd name="connsiteX14" fmla="*/ 135528 w 135402"/>
                <a:gd name="connsiteY14" fmla="*/ 183 h 126940"/>
                <a:gd name="connsiteX15" fmla="*/ 93047 w 135402"/>
                <a:gd name="connsiteY15" fmla="*/ 183 h 1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02" h="126940">
                  <a:moveTo>
                    <a:pt x="68416" y="99507"/>
                  </a:moveTo>
                  <a:lnTo>
                    <a:pt x="67505" y="99507"/>
                  </a:lnTo>
                  <a:cubicBezTo>
                    <a:pt x="67386" y="98095"/>
                    <a:pt x="66965" y="95760"/>
                    <a:pt x="66238" y="92514"/>
                  </a:cubicBezTo>
                  <a:cubicBezTo>
                    <a:pt x="65515" y="89267"/>
                    <a:pt x="61861" y="75343"/>
                    <a:pt x="55279" y="50733"/>
                  </a:cubicBezTo>
                  <a:lnTo>
                    <a:pt x="80102" y="50733"/>
                  </a:lnTo>
                  <a:lnTo>
                    <a:pt x="71040" y="85254"/>
                  </a:lnTo>
                  <a:cubicBezTo>
                    <a:pt x="69770" y="90334"/>
                    <a:pt x="68898" y="95079"/>
                    <a:pt x="68416" y="99507"/>
                  </a:cubicBezTo>
                  <a:close/>
                  <a:moveTo>
                    <a:pt x="93047" y="183"/>
                  </a:moveTo>
                  <a:lnTo>
                    <a:pt x="87341" y="23555"/>
                  </a:lnTo>
                  <a:lnTo>
                    <a:pt x="48579" y="23555"/>
                  </a:lnTo>
                  <a:lnTo>
                    <a:pt x="42422" y="183"/>
                  </a:lnTo>
                  <a:lnTo>
                    <a:pt x="125" y="183"/>
                  </a:lnTo>
                  <a:lnTo>
                    <a:pt x="44867" y="127124"/>
                  </a:lnTo>
                  <a:lnTo>
                    <a:pt x="93410" y="127124"/>
                  </a:lnTo>
                  <a:lnTo>
                    <a:pt x="135528" y="183"/>
                  </a:lnTo>
                  <a:lnTo>
                    <a:pt x="93047" y="183"/>
                  </a:lnTo>
                </a:path>
              </a:pathLst>
            </a:custGeom>
            <a:solidFill>
              <a:srgbClr val="3A393C"/>
            </a:solidFill>
            <a:ln w="2780" cap="flat">
              <a:noFill/>
              <a:prstDash val="solid"/>
              <a:miter/>
            </a:ln>
          </p:spPr>
          <p:txBody>
            <a:bodyPr rtlCol="0" anchor="ctr"/>
            <a:lstStyle/>
            <a:p>
              <a:endParaRPr lang="en-CA"/>
            </a:p>
          </p:txBody>
        </p:sp>
        <p:sp>
          <p:nvSpPr>
            <p:cNvPr id="35" name="Freeform: Shape 34">
              <a:extLst>
                <a:ext uri="{FF2B5EF4-FFF2-40B4-BE49-F238E27FC236}">
                  <a16:creationId xmlns:a16="http://schemas.microsoft.com/office/drawing/2014/main" id="{4FBAB19D-FBE8-40A7-55BD-0A6A9BCF8859}"/>
                </a:ext>
              </a:extLst>
            </p:cNvPr>
            <p:cNvSpPr/>
            <p:nvPr/>
          </p:nvSpPr>
          <p:spPr>
            <a:xfrm flipV="1">
              <a:off x="729882" y="6536189"/>
              <a:ext cx="93089" cy="132582"/>
            </a:xfrm>
            <a:custGeom>
              <a:avLst/>
              <a:gdLst>
                <a:gd name="connsiteX0" fmla="*/ 93266 w 93089"/>
                <a:gd name="connsiteY0" fmla="*/ 41216 h 132582"/>
                <a:gd name="connsiteX1" fmla="*/ 86514 w 93089"/>
                <a:gd name="connsiteY1" fmla="*/ 18958 h 132582"/>
                <a:gd name="connsiteX2" fmla="*/ 67588 w 93089"/>
                <a:gd name="connsiteY2" fmla="*/ 4836 h 132582"/>
                <a:gd name="connsiteX3" fmla="*/ 38298 w 93089"/>
                <a:gd name="connsiteY3" fmla="*/ 182 h 132582"/>
                <a:gd name="connsiteX4" fmla="*/ 1943 w 93089"/>
                <a:gd name="connsiteY4" fmla="*/ 6976 h 132582"/>
                <a:gd name="connsiteX5" fmla="*/ 1943 w 93089"/>
                <a:gd name="connsiteY5" fmla="*/ 42115 h 132582"/>
                <a:gd name="connsiteX6" fmla="*/ 19502 w 93089"/>
                <a:gd name="connsiteY6" fmla="*/ 32590 h 132582"/>
                <a:gd name="connsiteX7" fmla="*/ 37410 w 93089"/>
                <a:gd name="connsiteY7" fmla="*/ 28970 h 132582"/>
                <a:gd name="connsiteX8" fmla="*/ 47118 w 93089"/>
                <a:gd name="connsiteY8" fmla="*/ 31252 h 132582"/>
                <a:gd name="connsiteX9" fmla="*/ 50563 w 93089"/>
                <a:gd name="connsiteY9" fmla="*/ 37911 h 132582"/>
                <a:gd name="connsiteX10" fmla="*/ 48840 w 93089"/>
                <a:gd name="connsiteY10" fmla="*/ 43410 h 132582"/>
                <a:gd name="connsiteX11" fmla="*/ 43632 w 93089"/>
                <a:gd name="connsiteY11" fmla="*/ 47834 h 132582"/>
                <a:gd name="connsiteX12" fmla="*/ 30704 w 93089"/>
                <a:gd name="connsiteY12" fmla="*/ 53468 h 132582"/>
                <a:gd name="connsiteX13" fmla="*/ 176 w 93089"/>
                <a:gd name="connsiteY13" fmla="*/ 91907 h 132582"/>
                <a:gd name="connsiteX14" fmla="*/ 14118 w 93089"/>
                <a:gd name="connsiteY14" fmla="*/ 121630 h 132582"/>
                <a:gd name="connsiteX15" fmla="*/ 51528 w 93089"/>
                <a:gd name="connsiteY15" fmla="*/ 132764 h 132582"/>
                <a:gd name="connsiteX16" fmla="*/ 63707 w 93089"/>
                <a:gd name="connsiteY16" fmla="*/ 132227 h 132582"/>
                <a:gd name="connsiteX17" fmla="*/ 73810 w 93089"/>
                <a:gd name="connsiteY17" fmla="*/ 130888 h 132582"/>
                <a:gd name="connsiteX18" fmla="*/ 86559 w 93089"/>
                <a:gd name="connsiteY18" fmla="*/ 127847 h 132582"/>
                <a:gd name="connsiteX19" fmla="*/ 86559 w 93089"/>
                <a:gd name="connsiteY19" fmla="*/ 95212 h 132582"/>
                <a:gd name="connsiteX20" fmla="*/ 55148 w 93089"/>
                <a:gd name="connsiteY20" fmla="*/ 104066 h 132582"/>
                <a:gd name="connsiteX21" fmla="*/ 44915 w 93089"/>
                <a:gd name="connsiteY21" fmla="*/ 101649 h 132582"/>
                <a:gd name="connsiteX22" fmla="*/ 41030 w 93089"/>
                <a:gd name="connsiteY22" fmla="*/ 95035 h 132582"/>
                <a:gd name="connsiteX23" fmla="*/ 44162 w 93089"/>
                <a:gd name="connsiteY23" fmla="*/ 88377 h 132582"/>
                <a:gd name="connsiteX24" fmla="*/ 57265 w 93089"/>
                <a:gd name="connsiteY24" fmla="*/ 81536 h 132582"/>
                <a:gd name="connsiteX25" fmla="*/ 85102 w 93089"/>
                <a:gd name="connsiteY25" fmla="*/ 63923 h 132582"/>
                <a:gd name="connsiteX26" fmla="*/ 93266 w 93089"/>
                <a:gd name="connsiteY26" fmla="*/ 41216 h 1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089" h="132582">
                  <a:moveTo>
                    <a:pt x="93266" y="41216"/>
                  </a:moveTo>
                  <a:cubicBezTo>
                    <a:pt x="93266" y="32694"/>
                    <a:pt x="91014" y="25276"/>
                    <a:pt x="86514" y="18958"/>
                  </a:cubicBezTo>
                  <a:cubicBezTo>
                    <a:pt x="82015" y="12639"/>
                    <a:pt x="75707" y="7932"/>
                    <a:pt x="67588" y="4836"/>
                  </a:cubicBezTo>
                  <a:cubicBezTo>
                    <a:pt x="59472" y="1734"/>
                    <a:pt x="49705" y="182"/>
                    <a:pt x="38298" y="182"/>
                  </a:cubicBezTo>
                  <a:cubicBezTo>
                    <a:pt x="25060" y="182"/>
                    <a:pt x="12940" y="2448"/>
                    <a:pt x="1943" y="6976"/>
                  </a:cubicBezTo>
                  <a:lnTo>
                    <a:pt x="1943" y="42115"/>
                  </a:lnTo>
                  <a:cubicBezTo>
                    <a:pt x="7237" y="38178"/>
                    <a:pt x="13090" y="35006"/>
                    <a:pt x="19502" y="32590"/>
                  </a:cubicBezTo>
                  <a:cubicBezTo>
                    <a:pt x="25910" y="30179"/>
                    <a:pt x="31882" y="28970"/>
                    <a:pt x="37410" y="28970"/>
                  </a:cubicBezTo>
                  <a:cubicBezTo>
                    <a:pt x="41585" y="28970"/>
                    <a:pt x="44825" y="29730"/>
                    <a:pt x="47118" y="31252"/>
                  </a:cubicBezTo>
                  <a:cubicBezTo>
                    <a:pt x="49414" y="32770"/>
                    <a:pt x="50563" y="34991"/>
                    <a:pt x="50563" y="37911"/>
                  </a:cubicBezTo>
                  <a:cubicBezTo>
                    <a:pt x="50563" y="39996"/>
                    <a:pt x="49985" y="41831"/>
                    <a:pt x="48840" y="43410"/>
                  </a:cubicBezTo>
                  <a:cubicBezTo>
                    <a:pt x="47692" y="44989"/>
                    <a:pt x="45955" y="46461"/>
                    <a:pt x="43632" y="47834"/>
                  </a:cubicBezTo>
                  <a:cubicBezTo>
                    <a:pt x="41310" y="49204"/>
                    <a:pt x="37000" y="51081"/>
                    <a:pt x="30704" y="53468"/>
                  </a:cubicBezTo>
                  <a:cubicBezTo>
                    <a:pt x="10349" y="61390"/>
                    <a:pt x="176" y="74208"/>
                    <a:pt x="176" y="91907"/>
                  </a:cubicBezTo>
                  <a:cubicBezTo>
                    <a:pt x="176" y="104304"/>
                    <a:pt x="4821" y="114215"/>
                    <a:pt x="14118" y="121630"/>
                  </a:cubicBezTo>
                  <a:cubicBezTo>
                    <a:pt x="23408" y="129051"/>
                    <a:pt x="35882" y="132764"/>
                    <a:pt x="51528" y="132764"/>
                  </a:cubicBezTo>
                  <a:cubicBezTo>
                    <a:pt x="55942" y="132764"/>
                    <a:pt x="60002" y="132583"/>
                    <a:pt x="63707" y="132227"/>
                  </a:cubicBezTo>
                  <a:cubicBezTo>
                    <a:pt x="67413" y="131869"/>
                    <a:pt x="70779" y="131420"/>
                    <a:pt x="73810" y="130888"/>
                  </a:cubicBezTo>
                  <a:cubicBezTo>
                    <a:pt x="76837" y="130348"/>
                    <a:pt x="81087" y="129338"/>
                    <a:pt x="86559" y="127847"/>
                  </a:cubicBezTo>
                  <a:lnTo>
                    <a:pt x="86559" y="95212"/>
                  </a:lnTo>
                  <a:cubicBezTo>
                    <a:pt x="75912" y="101117"/>
                    <a:pt x="65441" y="104066"/>
                    <a:pt x="55148" y="104066"/>
                  </a:cubicBezTo>
                  <a:cubicBezTo>
                    <a:pt x="50913" y="104066"/>
                    <a:pt x="47498" y="103262"/>
                    <a:pt x="44915" y="101649"/>
                  </a:cubicBezTo>
                  <a:cubicBezTo>
                    <a:pt x="42324" y="100044"/>
                    <a:pt x="41030" y="97838"/>
                    <a:pt x="41030" y="95035"/>
                  </a:cubicBezTo>
                  <a:cubicBezTo>
                    <a:pt x="41030" y="92357"/>
                    <a:pt x="42074" y="90137"/>
                    <a:pt x="44162" y="88377"/>
                  </a:cubicBezTo>
                  <a:cubicBezTo>
                    <a:pt x="46249" y="86616"/>
                    <a:pt x="50618" y="84338"/>
                    <a:pt x="57265" y="81536"/>
                  </a:cubicBezTo>
                  <a:cubicBezTo>
                    <a:pt x="70384" y="76172"/>
                    <a:pt x="79663" y="70303"/>
                    <a:pt x="85102" y="63923"/>
                  </a:cubicBezTo>
                  <a:cubicBezTo>
                    <a:pt x="90544" y="57548"/>
                    <a:pt x="93266" y="49979"/>
                    <a:pt x="93266" y="41216"/>
                  </a:cubicBezTo>
                </a:path>
              </a:pathLst>
            </a:custGeom>
            <a:solidFill>
              <a:srgbClr val="3A393C"/>
            </a:solidFill>
            <a:ln w="2780" cap="flat">
              <a:noFill/>
              <a:prstDash val="solid"/>
              <a:miter/>
            </a:ln>
          </p:spPr>
          <p:txBody>
            <a:bodyPr rtlCol="0" anchor="ctr"/>
            <a:lstStyle/>
            <a:p>
              <a:endParaRPr lang="en-CA"/>
            </a:p>
          </p:txBody>
        </p:sp>
        <p:sp>
          <p:nvSpPr>
            <p:cNvPr id="36" name="Freeform: Shape 35">
              <a:extLst>
                <a:ext uri="{FF2B5EF4-FFF2-40B4-BE49-F238E27FC236}">
                  <a16:creationId xmlns:a16="http://schemas.microsoft.com/office/drawing/2014/main" id="{B0E6EC79-A461-3BFE-383C-BF12423C7BF5}"/>
                </a:ext>
              </a:extLst>
            </p:cNvPr>
            <p:cNvSpPr/>
            <p:nvPr/>
          </p:nvSpPr>
          <p:spPr>
            <a:xfrm flipV="1">
              <a:off x="391611" y="6685582"/>
              <a:ext cx="67701" cy="93089"/>
            </a:xfrm>
            <a:custGeom>
              <a:avLst/>
              <a:gdLst>
                <a:gd name="connsiteX0" fmla="*/ 67757 w 67701"/>
                <a:gd name="connsiteY0" fmla="*/ 29045 h 93089"/>
                <a:gd name="connsiteX1" fmla="*/ 62850 w 67701"/>
                <a:gd name="connsiteY1" fmla="*/ 13412 h 93089"/>
                <a:gd name="connsiteX2" fmla="*/ 49085 w 67701"/>
                <a:gd name="connsiteY2" fmla="*/ 3494 h 93089"/>
                <a:gd name="connsiteX3" fmla="*/ 27780 w 67701"/>
                <a:gd name="connsiteY3" fmla="*/ 235 h 93089"/>
                <a:gd name="connsiteX4" fmla="*/ 1338 w 67701"/>
                <a:gd name="connsiteY4" fmla="*/ 5003 h 93089"/>
                <a:gd name="connsiteX5" fmla="*/ 1338 w 67701"/>
                <a:gd name="connsiteY5" fmla="*/ 29672 h 93089"/>
                <a:gd name="connsiteX6" fmla="*/ 14111 w 67701"/>
                <a:gd name="connsiteY6" fmla="*/ 22985 h 93089"/>
                <a:gd name="connsiteX7" fmla="*/ 27136 w 67701"/>
                <a:gd name="connsiteY7" fmla="*/ 20445 h 93089"/>
                <a:gd name="connsiteX8" fmla="*/ 34196 w 67701"/>
                <a:gd name="connsiteY8" fmla="*/ 22045 h 93089"/>
                <a:gd name="connsiteX9" fmla="*/ 36699 w 67701"/>
                <a:gd name="connsiteY9" fmla="*/ 26720 h 93089"/>
                <a:gd name="connsiteX10" fmla="*/ 35447 w 67701"/>
                <a:gd name="connsiteY10" fmla="*/ 30581 h 93089"/>
                <a:gd name="connsiteX11" fmla="*/ 31660 w 67701"/>
                <a:gd name="connsiteY11" fmla="*/ 33689 h 93089"/>
                <a:gd name="connsiteX12" fmla="*/ 22260 w 67701"/>
                <a:gd name="connsiteY12" fmla="*/ 37648 h 93089"/>
                <a:gd name="connsiteX13" fmla="*/ 56 w 67701"/>
                <a:gd name="connsiteY13" fmla="*/ 64638 h 93089"/>
                <a:gd name="connsiteX14" fmla="*/ 10195 w 67701"/>
                <a:gd name="connsiteY14" fmla="*/ 85510 h 93089"/>
                <a:gd name="connsiteX15" fmla="*/ 37405 w 67701"/>
                <a:gd name="connsiteY15" fmla="*/ 93325 h 93089"/>
                <a:gd name="connsiteX16" fmla="*/ 46261 w 67701"/>
                <a:gd name="connsiteY16" fmla="*/ 92946 h 93089"/>
                <a:gd name="connsiteX17" fmla="*/ 53609 w 67701"/>
                <a:gd name="connsiteY17" fmla="*/ 92008 h 93089"/>
                <a:gd name="connsiteX18" fmla="*/ 62882 w 67701"/>
                <a:gd name="connsiteY18" fmla="*/ 89873 h 93089"/>
                <a:gd name="connsiteX19" fmla="*/ 62882 w 67701"/>
                <a:gd name="connsiteY19" fmla="*/ 66959 h 93089"/>
                <a:gd name="connsiteX20" fmla="*/ 40036 w 67701"/>
                <a:gd name="connsiteY20" fmla="*/ 73174 h 93089"/>
                <a:gd name="connsiteX21" fmla="*/ 32592 w 67701"/>
                <a:gd name="connsiteY21" fmla="*/ 71482 h 93089"/>
                <a:gd name="connsiteX22" fmla="*/ 29769 w 67701"/>
                <a:gd name="connsiteY22" fmla="*/ 66836 h 93089"/>
                <a:gd name="connsiteX23" fmla="*/ 32046 w 67701"/>
                <a:gd name="connsiteY23" fmla="*/ 62158 h 93089"/>
                <a:gd name="connsiteX24" fmla="*/ 41577 w 67701"/>
                <a:gd name="connsiteY24" fmla="*/ 57353 h 93089"/>
                <a:gd name="connsiteX25" fmla="*/ 61824 w 67701"/>
                <a:gd name="connsiteY25" fmla="*/ 44988 h 93089"/>
                <a:gd name="connsiteX26" fmla="*/ 67757 w 67701"/>
                <a:gd name="connsiteY26" fmla="*/ 29045 h 9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701" h="93089">
                  <a:moveTo>
                    <a:pt x="67757" y="29045"/>
                  </a:moveTo>
                  <a:cubicBezTo>
                    <a:pt x="67757" y="23059"/>
                    <a:pt x="66123" y="17849"/>
                    <a:pt x="62850" y="13412"/>
                  </a:cubicBezTo>
                  <a:cubicBezTo>
                    <a:pt x="59577" y="8978"/>
                    <a:pt x="54988" y="5670"/>
                    <a:pt x="49085" y="3494"/>
                  </a:cubicBezTo>
                  <a:cubicBezTo>
                    <a:pt x="43180" y="1318"/>
                    <a:pt x="36077" y="235"/>
                    <a:pt x="27780" y="235"/>
                  </a:cubicBezTo>
                  <a:cubicBezTo>
                    <a:pt x="18153" y="235"/>
                    <a:pt x="9338" y="1820"/>
                    <a:pt x="1338" y="5003"/>
                  </a:cubicBezTo>
                  <a:lnTo>
                    <a:pt x="1338" y="29672"/>
                  </a:lnTo>
                  <a:cubicBezTo>
                    <a:pt x="5191" y="26910"/>
                    <a:pt x="9446" y="24678"/>
                    <a:pt x="14111" y="22985"/>
                  </a:cubicBezTo>
                  <a:cubicBezTo>
                    <a:pt x="18773" y="21291"/>
                    <a:pt x="23115" y="20445"/>
                    <a:pt x="27136" y="20445"/>
                  </a:cubicBezTo>
                  <a:cubicBezTo>
                    <a:pt x="30175" y="20445"/>
                    <a:pt x="32528" y="20976"/>
                    <a:pt x="34196" y="22045"/>
                  </a:cubicBezTo>
                  <a:cubicBezTo>
                    <a:pt x="35864" y="23114"/>
                    <a:pt x="36699" y="24673"/>
                    <a:pt x="36699" y="26720"/>
                  </a:cubicBezTo>
                  <a:cubicBezTo>
                    <a:pt x="36699" y="28186"/>
                    <a:pt x="36282" y="29476"/>
                    <a:pt x="35447" y="30581"/>
                  </a:cubicBezTo>
                  <a:cubicBezTo>
                    <a:pt x="34614" y="31692"/>
                    <a:pt x="33351" y="32724"/>
                    <a:pt x="31660" y="33689"/>
                  </a:cubicBezTo>
                  <a:cubicBezTo>
                    <a:pt x="29970" y="34651"/>
                    <a:pt x="26838" y="35974"/>
                    <a:pt x="22260" y="37648"/>
                  </a:cubicBezTo>
                  <a:cubicBezTo>
                    <a:pt x="7458" y="43210"/>
                    <a:pt x="56" y="52210"/>
                    <a:pt x="56" y="64638"/>
                  </a:cubicBezTo>
                  <a:cubicBezTo>
                    <a:pt x="56" y="73341"/>
                    <a:pt x="3435" y="80300"/>
                    <a:pt x="10195" y="85510"/>
                  </a:cubicBezTo>
                  <a:cubicBezTo>
                    <a:pt x="16955" y="90723"/>
                    <a:pt x="26024" y="93325"/>
                    <a:pt x="37405" y="93325"/>
                  </a:cubicBezTo>
                  <a:cubicBezTo>
                    <a:pt x="40613" y="93325"/>
                    <a:pt x="43565" y="93203"/>
                    <a:pt x="46261" y="92946"/>
                  </a:cubicBezTo>
                  <a:cubicBezTo>
                    <a:pt x="48956" y="92698"/>
                    <a:pt x="51406" y="92386"/>
                    <a:pt x="53609" y="92008"/>
                  </a:cubicBezTo>
                  <a:cubicBezTo>
                    <a:pt x="55813" y="91632"/>
                    <a:pt x="58903" y="90918"/>
                    <a:pt x="62882" y="89873"/>
                  </a:cubicBezTo>
                  <a:lnTo>
                    <a:pt x="62882" y="66959"/>
                  </a:lnTo>
                  <a:cubicBezTo>
                    <a:pt x="55138" y="71103"/>
                    <a:pt x="47523" y="73174"/>
                    <a:pt x="40036" y="73174"/>
                  </a:cubicBezTo>
                  <a:cubicBezTo>
                    <a:pt x="36955" y="73174"/>
                    <a:pt x="34475" y="72610"/>
                    <a:pt x="32592" y="71482"/>
                  </a:cubicBezTo>
                  <a:cubicBezTo>
                    <a:pt x="30708" y="70349"/>
                    <a:pt x="29769" y="68801"/>
                    <a:pt x="29769" y="66836"/>
                  </a:cubicBezTo>
                  <a:cubicBezTo>
                    <a:pt x="29769" y="64950"/>
                    <a:pt x="30529" y="63391"/>
                    <a:pt x="32046" y="62158"/>
                  </a:cubicBezTo>
                  <a:cubicBezTo>
                    <a:pt x="33564" y="60921"/>
                    <a:pt x="36742" y="59324"/>
                    <a:pt x="41577" y="57353"/>
                  </a:cubicBezTo>
                  <a:cubicBezTo>
                    <a:pt x="51117" y="53592"/>
                    <a:pt x="57866" y="49467"/>
                    <a:pt x="61824" y="44988"/>
                  </a:cubicBezTo>
                  <a:cubicBezTo>
                    <a:pt x="65781" y="40510"/>
                    <a:pt x="67757" y="35198"/>
                    <a:pt x="67757" y="29045"/>
                  </a:cubicBezTo>
                </a:path>
              </a:pathLst>
            </a:custGeom>
            <a:solidFill>
              <a:srgbClr val="59585C"/>
            </a:solidFill>
            <a:ln w="2780" cap="flat">
              <a:noFill/>
              <a:prstDash val="solid"/>
              <a:miter/>
            </a:ln>
          </p:spPr>
          <p:txBody>
            <a:bodyPr rtlCol="0" anchor="ctr"/>
            <a:lstStyle/>
            <a:p>
              <a:endParaRPr lang="en-CA"/>
            </a:p>
          </p:txBody>
        </p:sp>
        <p:sp>
          <p:nvSpPr>
            <p:cNvPr id="37" name="Freeform: Shape 36">
              <a:extLst>
                <a:ext uri="{FF2B5EF4-FFF2-40B4-BE49-F238E27FC236}">
                  <a16:creationId xmlns:a16="http://schemas.microsoft.com/office/drawing/2014/main" id="{8F1BC4CF-8E74-5CB4-3A76-A22B5B8AF093}"/>
                </a:ext>
              </a:extLst>
            </p:cNvPr>
            <p:cNvSpPr/>
            <p:nvPr/>
          </p:nvSpPr>
          <p:spPr>
            <a:xfrm flipV="1">
              <a:off x="462075" y="6685582"/>
              <a:ext cx="95910" cy="90268"/>
            </a:xfrm>
            <a:custGeom>
              <a:avLst/>
              <a:gdLst>
                <a:gd name="connsiteX0" fmla="*/ 48454 w 95910"/>
                <a:gd name="connsiteY0" fmla="*/ 70860 h 90268"/>
                <a:gd name="connsiteX1" fmla="*/ 47812 w 95910"/>
                <a:gd name="connsiteY1" fmla="*/ 70860 h 90268"/>
                <a:gd name="connsiteX2" fmla="*/ 46914 w 95910"/>
                <a:gd name="connsiteY2" fmla="*/ 65889 h 90268"/>
                <a:gd name="connsiteX3" fmla="*/ 39153 w 95910"/>
                <a:gd name="connsiteY3" fmla="*/ 36183 h 90268"/>
                <a:gd name="connsiteX4" fmla="*/ 56730 w 95910"/>
                <a:gd name="connsiteY4" fmla="*/ 36183 h 90268"/>
                <a:gd name="connsiteX5" fmla="*/ 50315 w 95910"/>
                <a:gd name="connsiteY5" fmla="*/ 60726 h 90268"/>
                <a:gd name="connsiteX6" fmla="*/ 48454 w 95910"/>
                <a:gd name="connsiteY6" fmla="*/ 70860 h 90268"/>
                <a:gd name="connsiteX7" fmla="*/ 65904 w 95910"/>
                <a:gd name="connsiteY7" fmla="*/ 235 h 90268"/>
                <a:gd name="connsiteX8" fmla="*/ 61863 w 95910"/>
                <a:gd name="connsiteY8" fmla="*/ 16855 h 90268"/>
                <a:gd name="connsiteX9" fmla="*/ 34403 w 95910"/>
                <a:gd name="connsiteY9" fmla="*/ 16855 h 90268"/>
                <a:gd name="connsiteX10" fmla="*/ 30041 w 95910"/>
                <a:gd name="connsiteY10" fmla="*/ 235 h 90268"/>
                <a:gd name="connsiteX11" fmla="*/ 81 w 95910"/>
                <a:gd name="connsiteY11" fmla="*/ 235 h 90268"/>
                <a:gd name="connsiteX12" fmla="*/ 31774 w 95910"/>
                <a:gd name="connsiteY12" fmla="*/ 90504 h 90268"/>
                <a:gd name="connsiteX13" fmla="*/ 66160 w 95910"/>
                <a:gd name="connsiteY13" fmla="*/ 90504 h 90268"/>
                <a:gd name="connsiteX14" fmla="*/ 95992 w 95910"/>
                <a:gd name="connsiteY14" fmla="*/ 235 h 90268"/>
                <a:gd name="connsiteX15" fmla="*/ 65904 w 95910"/>
                <a:gd name="connsiteY15" fmla="*/ 235 h 9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910" h="90268">
                  <a:moveTo>
                    <a:pt x="48454" y="70860"/>
                  </a:moveTo>
                  <a:lnTo>
                    <a:pt x="47812" y="70860"/>
                  </a:lnTo>
                  <a:cubicBezTo>
                    <a:pt x="47725" y="69855"/>
                    <a:pt x="47427" y="68194"/>
                    <a:pt x="46914" y="65889"/>
                  </a:cubicBezTo>
                  <a:cubicBezTo>
                    <a:pt x="46401" y="63581"/>
                    <a:pt x="43812" y="53678"/>
                    <a:pt x="39153" y="36183"/>
                  </a:cubicBezTo>
                  <a:lnTo>
                    <a:pt x="56730" y="36183"/>
                  </a:lnTo>
                  <a:lnTo>
                    <a:pt x="50315" y="60726"/>
                  </a:lnTo>
                  <a:cubicBezTo>
                    <a:pt x="49418" y="64338"/>
                    <a:pt x="48795" y="67714"/>
                    <a:pt x="48454" y="70860"/>
                  </a:cubicBezTo>
                  <a:close/>
                  <a:moveTo>
                    <a:pt x="65904" y="235"/>
                  </a:moveTo>
                  <a:lnTo>
                    <a:pt x="61863" y="16855"/>
                  </a:lnTo>
                  <a:lnTo>
                    <a:pt x="34403" y="16855"/>
                  </a:lnTo>
                  <a:lnTo>
                    <a:pt x="30041" y="235"/>
                  </a:lnTo>
                  <a:lnTo>
                    <a:pt x="81" y="235"/>
                  </a:lnTo>
                  <a:lnTo>
                    <a:pt x="31774" y="90504"/>
                  </a:lnTo>
                  <a:lnTo>
                    <a:pt x="66160" y="90504"/>
                  </a:lnTo>
                  <a:lnTo>
                    <a:pt x="95992" y="235"/>
                  </a:lnTo>
                  <a:lnTo>
                    <a:pt x="65904" y="235"/>
                  </a:lnTo>
                </a:path>
              </a:pathLst>
            </a:custGeom>
            <a:solidFill>
              <a:srgbClr val="59585C"/>
            </a:solidFill>
            <a:ln w="2780" cap="flat">
              <a:noFill/>
              <a:prstDash val="solid"/>
              <a:miter/>
            </a:ln>
          </p:spPr>
          <p:txBody>
            <a:bodyPr rtlCol="0" anchor="ctr"/>
            <a:lstStyle/>
            <a:p>
              <a:endParaRPr lang="en-CA"/>
            </a:p>
          </p:txBody>
        </p:sp>
        <p:sp>
          <p:nvSpPr>
            <p:cNvPr id="38" name="Freeform: Shape 37">
              <a:extLst>
                <a:ext uri="{FF2B5EF4-FFF2-40B4-BE49-F238E27FC236}">
                  <a16:creationId xmlns:a16="http://schemas.microsoft.com/office/drawing/2014/main" id="{B3BC1434-85DB-0A66-95E0-B3690ADF0D40}"/>
                </a:ext>
              </a:extLst>
            </p:cNvPr>
            <p:cNvSpPr/>
            <p:nvPr/>
          </p:nvSpPr>
          <p:spPr>
            <a:xfrm flipV="1">
              <a:off x="566389" y="6685582"/>
              <a:ext cx="59238" cy="90268"/>
            </a:xfrm>
            <a:custGeom>
              <a:avLst/>
              <a:gdLst>
                <a:gd name="connsiteX0" fmla="*/ 118 w 59238"/>
                <a:gd name="connsiteY0" fmla="*/ 235 h 90268"/>
                <a:gd name="connsiteX1" fmla="*/ 118 w 59238"/>
                <a:gd name="connsiteY1" fmla="*/ 90504 h 90268"/>
                <a:gd name="connsiteX2" fmla="*/ 27754 w 59238"/>
                <a:gd name="connsiteY2" fmla="*/ 90504 h 90268"/>
                <a:gd name="connsiteX3" fmla="*/ 27754 w 59238"/>
                <a:gd name="connsiteY3" fmla="*/ 21514 h 90268"/>
                <a:gd name="connsiteX4" fmla="*/ 59357 w 59238"/>
                <a:gd name="connsiteY4" fmla="*/ 21514 h 90268"/>
                <a:gd name="connsiteX5" fmla="*/ 59357 w 59238"/>
                <a:gd name="connsiteY5" fmla="*/ 235 h 90268"/>
                <a:gd name="connsiteX6" fmla="*/ 118 w 59238"/>
                <a:gd name="connsiteY6" fmla="*/ 235 h 9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 h="90268">
                  <a:moveTo>
                    <a:pt x="118" y="235"/>
                  </a:moveTo>
                  <a:lnTo>
                    <a:pt x="118" y="90504"/>
                  </a:lnTo>
                  <a:lnTo>
                    <a:pt x="27754" y="90504"/>
                  </a:lnTo>
                  <a:lnTo>
                    <a:pt x="27754" y="21514"/>
                  </a:lnTo>
                  <a:lnTo>
                    <a:pt x="59357" y="21514"/>
                  </a:lnTo>
                  <a:lnTo>
                    <a:pt x="59357" y="235"/>
                  </a:lnTo>
                  <a:lnTo>
                    <a:pt x="118" y="235"/>
                  </a:lnTo>
                </a:path>
              </a:pathLst>
            </a:custGeom>
            <a:solidFill>
              <a:srgbClr val="59585C"/>
            </a:solidFill>
            <a:ln w="2780" cap="flat">
              <a:noFill/>
              <a:prstDash val="solid"/>
              <a:miter/>
            </a:ln>
          </p:spPr>
          <p:txBody>
            <a:bodyPr rtlCol="0" anchor="ctr"/>
            <a:lstStyle/>
            <a:p>
              <a:endParaRPr lang="en-CA"/>
            </a:p>
          </p:txBody>
        </p:sp>
        <p:sp>
          <p:nvSpPr>
            <p:cNvPr id="39" name="Freeform: Shape 38">
              <a:extLst>
                <a:ext uri="{FF2B5EF4-FFF2-40B4-BE49-F238E27FC236}">
                  <a16:creationId xmlns:a16="http://schemas.microsoft.com/office/drawing/2014/main" id="{57A47C36-2CC4-65E6-CEAC-5D3BC4D7A19E}"/>
                </a:ext>
              </a:extLst>
            </p:cNvPr>
            <p:cNvSpPr/>
            <p:nvPr/>
          </p:nvSpPr>
          <p:spPr>
            <a:xfrm flipV="1">
              <a:off x="631220" y="6685582"/>
              <a:ext cx="78985" cy="90268"/>
            </a:xfrm>
            <a:custGeom>
              <a:avLst/>
              <a:gdLst>
                <a:gd name="connsiteX0" fmla="*/ 53286 w 78985"/>
                <a:gd name="connsiteY0" fmla="*/ 69225 h 90268"/>
                <a:gd name="connsiteX1" fmla="*/ 53286 w 78985"/>
                <a:gd name="connsiteY1" fmla="*/ 235 h 90268"/>
                <a:gd name="connsiteX2" fmla="*/ 25661 w 78985"/>
                <a:gd name="connsiteY2" fmla="*/ 235 h 90268"/>
                <a:gd name="connsiteX3" fmla="*/ 25661 w 78985"/>
                <a:gd name="connsiteY3" fmla="*/ 69225 h 90268"/>
                <a:gd name="connsiteX4" fmla="*/ 141 w 78985"/>
                <a:gd name="connsiteY4" fmla="*/ 69225 h 90268"/>
                <a:gd name="connsiteX5" fmla="*/ 141 w 78985"/>
                <a:gd name="connsiteY5" fmla="*/ 90504 h 90268"/>
                <a:gd name="connsiteX6" fmla="*/ 79126 w 78985"/>
                <a:gd name="connsiteY6" fmla="*/ 90504 h 90268"/>
                <a:gd name="connsiteX7" fmla="*/ 79126 w 78985"/>
                <a:gd name="connsiteY7" fmla="*/ 69225 h 90268"/>
                <a:gd name="connsiteX8" fmla="*/ 53286 w 78985"/>
                <a:gd name="connsiteY8" fmla="*/ 69225 h 9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85" h="90268">
                  <a:moveTo>
                    <a:pt x="53286" y="69225"/>
                  </a:moveTo>
                  <a:lnTo>
                    <a:pt x="53286" y="235"/>
                  </a:lnTo>
                  <a:lnTo>
                    <a:pt x="25661" y="235"/>
                  </a:lnTo>
                  <a:lnTo>
                    <a:pt x="25661" y="69225"/>
                  </a:lnTo>
                  <a:lnTo>
                    <a:pt x="141" y="69225"/>
                  </a:lnTo>
                  <a:lnTo>
                    <a:pt x="141" y="90504"/>
                  </a:lnTo>
                  <a:lnTo>
                    <a:pt x="79126" y="90504"/>
                  </a:lnTo>
                  <a:lnTo>
                    <a:pt x="79126" y="69225"/>
                  </a:lnTo>
                  <a:lnTo>
                    <a:pt x="53286" y="69225"/>
                  </a:lnTo>
                </a:path>
              </a:pathLst>
            </a:custGeom>
            <a:solidFill>
              <a:srgbClr val="59585C"/>
            </a:solidFill>
            <a:ln w="2780" cap="flat">
              <a:noFill/>
              <a:prstDash val="solid"/>
              <a:miter/>
            </a:ln>
          </p:spPr>
          <p:txBody>
            <a:bodyPr rtlCol="0" anchor="ctr"/>
            <a:lstStyle/>
            <a:p>
              <a:endParaRPr lang="en-CA"/>
            </a:p>
          </p:txBody>
        </p:sp>
      </p:grpSp>
      <p:cxnSp>
        <p:nvCxnSpPr>
          <p:cNvPr id="10" name="Straight Connector 9">
            <a:extLst>
              <a:ext uri="{FF2B5EF4-FFF2-40B4-BE49-F238E27FC236}">
                <a16:creationId xmlns:a16="http://schemas.microsoft.com/office/drawing/2014/main" id="{729166D0-E375-5672-F213-CCF0220801AD}"/>
              </a:ext>
            </a:extLst>
          </p:cNvPr>
          <p:cNvCxnSpPr>
            <a:cxnSpLocks/>
          </p:cNvCxnSpPr>
          <p:nvPr userDrawn="1"/>
        </p:nvCxnSpPr>
        <p:spPr>
          <a:xfrm flipH="1" flipV="1">
            <a:off x="1057110" y="6022709"/>
            <a:ext cx="6460" cy="767030"/>
          </a:xfrm>
          <a:prstGeom prst="line">
            <a:avLst/>
          </a:prstGeom>
          <a:ln w="12700">
            <a:solidFill>
              <a:srgbClr val="6A6B69"/>
            </a:solidFill>
            <a:tailEnd type="none"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0D8ACE5-3320-0E69-5518-CF5367AF9FB8}"/>
              </a:ext>
            </a:extLst>
          </p:cNvPr>
          <p:cNvSpPr/>
          <p:nvPr userDrawn="1"/>
        </p:nvSpPr>
        <p:spPr>
          <a:xfrm>
            <a:off x="11892828" y="6444347"/>
            <a:ext cx="182708" cy="413653"/>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Connector 14">
            <a:extLst>
              <a:ext uri="{FF2B5EF4-FFF2-40B4-BE49-F238E27FC236}">
                <a16:creationId xmlns:a16="http://schemas.microsoft.com/office/drawing/2014/main" id="{975361EB-2813-C17A-FDFE-A86E3306651B}"/>
              </a:ext>
            </a:extLst>
          </p:cNvPr>
          <p:cNvCxnSpPr>
            <a:cxnSpLocks/>
          </p:cNvCxnSpPr>
          <p:nvPr userDrawn="1"/>
        </p:nvCxnSpPr>
        <p:spPr>
          <a:xfrm>
            <a:off x="315212" y="701964"/>
            <a:ext cx="207225" cy="0"/>
          </a:xfrm>
          <a:prstGeom prst="line">
            <a:avLst/>
          </a:prstGeom>
          <a:ln w="38100">
            <a:solidFill>
              <a:srgbClr val="1FA2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B613F6C-C3A9-5F5C-EBBD-D219EBB80351}"/>
              </a:ext>
            </a:extLst>
          </p:cNvPr>
          <p:cNvSpPr/>
          <p:nvPr userDrawn="1"/>
        </p:nvSpPr>
        <p:spPr>
          <a:xfrm>
            <a:off x="315212" y="0"/>
            <a:ext cx="207225" cy="632629"/>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TextBox 52">
            <a:extLst>
              <a:ext uri="{FF2B5EF4-FFF2-40B4-BE49-F238E27FC236}">
                <a16:creationId xmlns:a16="http://schemas.microsoft.com/office/drawing/2014/main" id="{57DB7217-572C-C9C3-0D8D-792E55F30BDD}"/>
              </a:ext>
            </a:extLst>
          </p:cNvPr>
          <p:cNvSpPr txBox="1"/>
          <p:nvPr userDrawn="1"/>
        </p:nvSpPr>
        <p:spPr>
          <a:xfrm>
            <a:off x="1131830" y="6252336"/>
            <a:ext cx="3619837" cy="307777"/>
          </a:xfrm>
          <a:prstGeom prst="rect">
            <a:avLst/>
          </a:prstGeom>
          <a:noFill/>
        </p:spPr>
        <p:txBody>
          <a:bodyPr wrap="none" rtlCol="0" anchor="ctr">
            <a:spAutoFit/>
          </a:bodyPr>
          <a:lstStyle/>
          <a:p>
            <a:r>
              <a:rPr lang="en-US" sz="1400">
                <a:solidFill>
                  <a:srgbClr val="333333"/>
                </a:solidFill>
                <a:latin typeface="Open Sans" panose="020B0606030504020204" pitchFamily="34" charset="0"/>
                <a:ea typeface="Open Sans" panose="020B0606030504020204" pitchFamily="34" charset="0"/>
                <a:cs typeface="Open Sans" panose="020B0606030504020204" pitchFamily="34" charset="0"/>
              </a:rPr>
              <a:t>TSXV: </a:t>
            </a:r>
            <a:r>
              <a:rPr lang="en-US" sz="1400" b="1">
                <a:solidFill>
                  <a:srgbClr val="333333"/>
                </a:solidFill>
                <a:latin typeface="Open Sans" panose="020B0606030504020204" pitchFamily="34" charset="0"/>
                <a:ea typeface="Open Sans" panose="020B0606030504020204" pitchFamily="34" charset="0"/>
                <a:cs typeface="Open Sans" panose="020B0606030504020204" pitchFamily="34" charset="0"/>
              </a:rPr>
              <a:t>SALT </a:t>
            </a:r>
            <a:r>
              <a:rPr lang="en-US" sz="1400" i="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OTCQB: </a:t>
            </a:r>
            <a:r>
              <a:rPr lang="en-US" sz="1400" b="1" i="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REMRF </a:t>
            </a:r>
            <a:r>
              <a:rPr lang="en-US" sz="1400" i="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FSE: </a:t>
            </a:r>
            <a:r>
              <a:rPr lang="en-US" sz="1400" b="1" i="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9D00</a:t>
            </a:r>
            <a:endParaRPr lang="en-US" sz="1400" b="1">
              <a:solidFill>
                <a:srgbClr val="33333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7202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A710FB-0C10-0297-95F1-727ECA046F34}"/>
              </a:ext>
            </a:extLst>
          </p:cNvPr>
          <p:cNvSpPr/>
          <p:nvPr userDrawn="1"/>
        </p:nvSpPr>
        <p:spPr>
          <a:xfrm rot="5400000">
            <a:off x="5580259" y="247358"/>
            <a:ext cx="1030382" cy="12190902"/>
          </a:xfrm>
          <a:prstGeom prst="rect">
            <a:avLst/>
          </a:prstGeom>
          <a:gradFill>
            <a:gsLst>
              <a:gs pos="10000">
                <a:srgbClr val="172144">
                  <a:alpha val="0"/>
                </a:srgbClr>
              </a:gs>
              <a:gs pos="100000">
                <a:srgbClr val="172144">
                  <a:alpha val="41000"/>
                </a:srgbClr>
              </a:gs>
              <a:gs pos="100000">
                <a:srgbClr val="172144">
                  <a:alpha val="71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C31B8DD-A882-F18D-668F-32CC5C2A230C}"/>
              </a:ext>
            </a:extLst>
          </p:cNvPr>
          <p:cNvSpPr>
            <a:spLocks noGrp="1"/>
          </p:cNvSpPr>
          <p:nvPr>
            <p:ph type="title"/>
          </p:nvPr>
        </p:nvSpPr>
        <p:spPr>
          <a:xfrm>
            <a:off x="838200" y="136525"/>
            <a:ext cx="10515600" cy="565439"/>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9742F9F-E86C-80B0-23C7-6EF9AE9C0A6F}"/>
              </a:ext>
            </a:extLst>
          </p:cNvPr>
          <p:cNvSpPr>
            <a:spLocks noGrp="1"/>
          </p:cNvSpPr>
          <p:nvPr>
            <p:ph idx="1"/>
          </p:nvPr>
        </p:nvSpPr>
        <p:spPr>
          <a:xfrm>
            <a:off x="837649" y="1114054"/>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1F964559-7E64-32ED-AAFF-5C4EAC3569D7}"/>
              </a:ext>
            </a:extLst>
          </p:cNvPr>
          <p:cNvSpPr>
            <a:spLocks noGrp="1"/>
          </p:cNvSpPr>
          <p:nvPr>
            <p:ph type="sldNum" sz="quarter" idx="12"/>
          </p:nvPr>
        </p:nvSpPr>
        <p:spPr>
          <a:xfrm>
            <a:off x="11353800" y="6176963"/>
            <a:ext cx="473364" cy="365125"/>
          </a:xfrm>
        </p:spPr>
        <p:txBody>
          <a:bodyPr/>
          <a:lstStyle>
            <a:lvl1pPr marL="228600" indent="-228600">
              <a:buFont typeface="+mj-lt"/>
              <a:buAutoNum type="arabicPeriod"/>
              <a:defRPr sz="1800" b="1">
                <a:solidFill>
                  <a:schemeClr val="bg1"/>
                </a:solidFill>
              </a:defRPr>
            </a:lvl1pPr>
          </a:lstStyle>
          <a:p>
            <a:pPr marL="0" indent="0">
              <a:buFont typeface="+mj-lt"/>
              <a:buNone/>
            </a:pPr>
            <a:r>
              <a:rPr lang="en-CA"/>
              <a:t>1</a:t>
            </a:r>
          </a:p>
        </p:txBody>
      </p:sp>
      <p:sp>
        <p:nvSpPr>
          <p:cNvPr id="9" name="TextBox 8">
            <a:extLst>
              <a:ext uri="{FF2B5EF4-FFF2-40B4-BE49-F238E27FC236}">
                <a16:creationId xmlns:a16="http://schemas.microsoft.com/office/drawing/2014/main" id="{02BF1F9B-3076-E7DF-2013-5B09E7D43129}"/>
              </a:ext>
            </a:extLst>
          </p:cNvPr>
          <p:cNvSpPr txBox="1"/>
          <p:nvPr userDrawn="1"/>
        </p:nvSpPr>
        <p:spPr>
          <a:xfrm>
            <a:off x="1229880" y="6253392"/>
            <a:ext cx="6128326" cy="369332"/>
          </a:xfrm>
          <a:prstGeom prst="rect">
            <a:avLst/>
          </a:prstGeom>
          <a:noFill/>
        </p:spPr>
        <p:txBody>
          <a:bodyPr wrap="square">
            <a:spAutoFit/>
          </a:bodyPr>
          <a:lstStyle/>
          <a:p>
            <a:r>
              <a:rPr lang="en-US" sz="1800">
                <a:solidFill>
                  <a:schemeClr val="tx1"/>
                </a:solidFill>
                <a:latin typeface="+mn-lt"/>
                <a:ea typeface="Open Sans" panose="020B0606030504020204" pitchFamily="34" charset="0"/>
                <a:cs typeface="Open Sans" panose="020B0606030504020204" pitchFamily="34" charset="0"/>
              </a:rPr>
              <a:t>AtlasSalt.com</a:t>
            </a:r>
            <a:endParaRPr lang="en-CA">
              <a:solidFill>
                <a:schemeClr val="tx1"/>
              </a:solidFill>
              <a:latin typeface="+mn-lt"/>
            </a:endParaRPr>
          </a:p>
        </p:txBody>
      </p:sp>
      <p:pic>
        <p:nvPicPr>
          <p:cNvPr id="7" name="Picture 6">
            <a:extLst>
              <a:ext uri="{FF2B5EF4-FFF2-40B4-BE49-F238E27FC236}">
                <a16:creationId xmlns:a16="http://schemas.microsoft.com/office/drawing/2014/main" id="{84029176-6A7D-FF11-D7DF-532A28EE52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 y="6018117"/>
            <a:ext cx="837102" cy="839883"/>
          </a:xfrm>
          <a:prstGeom prst="rect">
            <a:avLst/>
          </a:prstGeom>
        </p:spPr>
      </p:pic>
      <p:cxnSp>
        <p:nvCxnSpPr>
          <p:cNvPr id="10" name="Straight Connector 9">
            <a:extLst>
              <a:ext uri="{FF2B5EF4-FFF2-40B4-BE49-F238E27FC236}">
                <a16:creationId xmlns:a16="http://schemas.microsoft.com/office/drawing/2014/main" id="{729166D0-E375-5672-F213-CCF0220801AD}"/>
              </a:ext>
            </a:extLst>
          </p:cNvPr>
          <p:cNvCxnSpPr>
            <a:cxnSpLocks/>
          </p:cNvCxnSpPr>
          <p:nvPr userDrawn="1"/>
        </p:nvCxnSpPr>
        <p:spPr>
          <a:xfrm flipH="1" flipV="1">
            <a:off x="1057110" y="6022709"/>
            <a:ext cx="6460" cy="76703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75556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F0FF-3768-7287-EC9C-EA19762B5C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5191792-2C49-1A8D-DBC8-587A9AF9F8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42CA4D-76FF-96A3-FDB7-4F44604DB16D}"/>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5" name="Footer Placeholder 4">
            <a:extLst>
              <a:ext uri="{FF2B5EF4-FFF2-40B4-BE49-F238E27FC236}">
                <a16:creationId xmlns:a16="http://schemas.microsoft.com/office/drawing/2014/main" id="{3EF7050D-92ED-70AC-CEDA-820D88EEDB5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866CC97D-D2E8-7468-EDB0-7E7279A6D5E1}"/>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309996346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BE46-FAC3-D2A5-3D78-EF1FF385AE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9831C33-63E6-762A-9A2F-0E7D932D36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CA3976F-C5DC-0DAA-113F-167459D678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D296247-B5D6-DD76-6BAA-C531CAA124C1}"/>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6" name="Footer Placeholder 5">
            <a:extLst>
              <a:ext uri="{FF2B5EF4-FFF2-40B4-BE49-F238E27FC236}">
                <a16:creationId xmlns:a16="http://schemas.microsoft.com/office/drawing/2014/main" id="{F2DFF134-DC78-0E85-080E-5841BF0589F0}"/>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4BA08657-9977-35C4-36E9-49FDBB4D56C0}"/>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144924220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D547-B03D-8CB2-FF9B-C51D54DAD96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4464A22-DA96-089E-7E22-F5CD0804D5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558CB1-85C2-4AA4-5510-A82138569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1054AB5-F872-6622-6A6D-BC92C5B64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618F4A-93A6-D815-EC3F-D36EBC0CDC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3EFCF31-52B6-F16D-E1F7-8C1D5A88E34A}"/>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8" name="Footer Placeholder 7">
            <a:extLst>
              <a:ext uri="{FF2B5EF4-FFF2-40B4-BE49-F238E27FC236}">
                <a16:creationId xmlns:a16="http://schemas.microsoft.com/office/drawing/2014/main" id="{D3436064-8A96-D3BA-C259-2F4BF4A6D39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7E2E6B02-0D0A-9CA2-BE71-B88AF385D696}"/>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25380905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993D-4DA9-1B05-CB8C-040BE8FD205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3A1C814-4ED3-C0CE-B966-69759DB67E5A}"/>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4" name="Footer Placeholder 3">
            <a:extLst>
              <a:ext uri="{FF2B5EF4-FFF2-40B4-BE49-F238E27FC236}">
                <a16:creationId xmlns:a16="http://schemas.microsoft.com/office/drawing/2014/main" id="{3281768F-418A-97EE-860C-7C56A3B8AA7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19B32316-A57F-FF33-8EAC-7E1B1F2260FD}"/>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32295773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8A4BAA-1C89-D8A1-0E27-7974AA54CAC5}"/>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3" name="Footer Placeholder 2">
            <a:extLst>
              <a:ext uri="{FF2B5EF4-FFF2-40B4-BE49-F238E27FC236}">
                <a16:creationId xmlns:a16="http://schemas.microsoft.com/office/drawing/2014/main" id="{990027D8-6B2D-0213-7598-291E69FFAF22}"/>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3397C40C-3431-3F50-4CCD-41F89B46C1EF}"/>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19515740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8E691-B1A0-23C3-CB8C-F32BA1BCCB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AA84C49-086E-66A5-67AE-201138E091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0362A7F-1CDA-F46B-B427-D04334CCF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CDDE02-7A7D-27CF-6285-1CAD03356A9D}"/>
              </a:ext>
            </a:extLst>
          </p:cNvPr>
          <p:cNvSpPr>
            <a:spLocks noGrp="1"/>
          </p:cNvSpPr>
          <p:nvPr>
            <p:ph type="dt" sz="half" idx="10"/>
          </p:nvPr>
        </p:nvSpPr>
        <p:spPr>
          <a:xfrm>
            <a:off x="838200" y="6356350"/>
            <a:ext cx="2743200" cy="365125"/>
          </a:xfrm>
          <a:prstGeom prst="rect">
            <a:avLst/>
          </a:prstGeom>
        </p:spPr>
        <p:txBody>
          <a:bodyPr/>
          <a:lstStyle/>
          <a:p>
            <a:fld id="{0FA780D6-0313-4618-A0D8-4045B4FB9D40}" type="datetimeFigureOut">
              <a:rPr lang="en-CA" smtClean="0"/>
              <a:t>2025-03-14</a:t>
            </a:fld>
            <a:endParaRPr lang="en-CA"/>
          </a:p>
        </p:txBody>
      </p:sp>
      <p:sp>
        <p:nvSpPr>
          <p:cNvPr id="6" name="Footer Placeholder 5">
            <a:extLst>
              <a:ext uri="{FF2B5EF4-FFF2-40B4-BE49-F238E27FC236}">
                <a16:creationId xmlns:a16="http://schemas.microsoft.com/office/drawing/2014/main" id="{064CCBE7-7286-23A5-3389-74CA4C41566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5F8F6DB8-C06B-2EE9-7240-4B3F035FCE27}"/>
              </a:ext>
            </a:extLst>
          </p:cNvPr>
          <p:cNvSpPr>
            <a:spLocks noGrp="1"/>
          </p:cNvSpPr>
          <p:nvPr>
            <p:ph type="sldNum" sz="quarter" idx="12"/>
          </p:nvPr>
        </p:nvSpPr>
        <p:spPr/>
        <p:txBody>
          <a:bodyPr/>
          <a:lstStyle/>
          <a:p>
            <a:fld id="{A25123AC-9467-4844-986F-E49F5798072B}" type="slidenum">
              <a:rPr lang="en-CA" smtClean="0"/>
              <a:t>‹#›</a:t>
            </a:fld>
            <a:endParaRPr lang="en-CA"/>
          </a:p>
        </p:txBody>
      </p:sp>
    </p:spTree>
    <p:extLst>
      <p:ext uri="{BB962C8B-B14F-4D97-AF65-F5344CB8AC3E}">
        <p14:creationId xmlns:p14="http://schemas.microsoft.com/office/powerpoint/2010/main" val="251393432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BEEDE2-D6AA-D555-2638-D402CE37F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2C687D8-018E-D7A4-8D3A-B02568F4FD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DAA47AE9-3DD8-41F6-DAA1-6573C0FBF5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123AC-9467-4844-986F-E49F5798072B}" type="slidenum">
              <a:rPr lang="en-CA" smtClean="0"/>
              <a:t>‹#›</a:t>
            </a:fld>
            <a:endParaRPr lang="en-CA"/>
          </a:p>
        </p:txBody>
      </p:sp>
    </p:spTree>
    <p:extLst>
      <p:ext uri="{BB962C8B-B14F-4D97-AF65-F5344CB8AC3E}">
        <p14:creationId xmlns:p14="http://schemas.microsoft.com/office/powerpoint/2010/main" val="4100139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62" r:id="rId8"/>
    <p:sldLayoutId id="2147483656" r:id="rId9"/>
    <p:sldLayoutId id="2147483657" r:id="rId10"/>
    <p:sldLayoutId id="2147483658" r:id="rId11"/>
    <p:sldLayoutId id="2147483659" r:id="rId12"/>
    <p:sldLayoutId id="2147483663" r:id="rId13"/>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xStyles>
    <p:titleStyle>
      <a:lvl1pPr algn="l" defTabSz="914400" rtl="0" eaLnBrk="1" latinLnBrk="0" hangingPunct="1">
        <a:lnSpc>
          <a:spcPct val="90000"/>
        </a:lnSpc>
        <a:spcBef>
          <a:spcPct val="0"/>
        </a:spcBef>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deswik.com/" TargetMode="External"/><Relationship Id="rId7" Type="http://schemas.microsoft.com/office/2007/relationships/hdphoto" Target="../media/hdphoto1.wdp"/><Relationship Id="rId2" Type="http://schemas.openxmlformats.org/officeDocument/2006/relationships/hyperlink" Target="https://www.rocktechnology.sandvik/en/digital-solutions/automation/automine-core-for-loading-and-hauling/" TargetMode="Externa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hyperlink" Target="https://www.rocktechnology.sandvik/" TargetMode="External"/><Relationship Id="rId5" Type="http://schemas.openxmlformats.org/officeDocument/2006/relationships/hyperlink" Target="https://newtrax.com/" TargetMode="External"/><Relationship Id="rId10" Type="http://schemas.openxmlformats.org/officeDocument/2006/relationships/image" Target="../media/image26.png"/><Relationship Id="rId4" Type="http://schemas.openxmlformats.org/officeDocument/2006/relationships/hyperlink" Target="https://www.dsiunderground.com/" TargetMode="Externa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scotwoodindustries.com/" TargetMode="Externa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8.jpe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en.wikipedia.org/wiki/Newfoundland_(island)" TargetMode="Externa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4/relationships/chartEx" Target="../charts/chartEx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mailto:investors@atlassalt.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saltmarketinfo.com/" TargetMode="Externa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BB276-6F68-ECB9-B105-3E6A323CCD49}"/>
            </a:ext>
          </a:extLst>
        </p:cNvPr>
        <p:cNvGrpSpPr/>
        <p:nvPr/>
      </p:nvGrpSpPr>
      <p:grpSpPr>
        <a:xfrm>
          <a:off x="0" y="0"/>
          <a:ext cx="0" cy="0"/>
          <a:chOff x="0" y="0"/>
          <a:chExt cx="0" cy="0"/>
        </a:xfrm>
      </p:grpSpPr>
      <p:pic>
        <p:nvPicPr>
          <p:cNvPr id="10" name="Picture 9" descr="A close-up of a rock&#10;&#10;Description automatically generated">
            <a:extLst>
              <a:ext uri="{FF2B5EF4-FFF2-40B4-BE49-F238E27FC236}">
                <a16:creationId xmlns:a16="http://schemas.microsoft.com/office/drawing/2014/main" id="{02F06AB9-AE8C-A2F3-B308-B70F7C470749}"/>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C0ABB4D-A021-FD61-FB71-E1F8AE8C9763}"/>
              </a:ext>
            </a:extLst>
          </p:cNvPr>
          <p:cNvSpPr/>
          <p:nvPr/>
        </p:nvSpPr>
        <p:spPr>
          <a:xfrm>
            <a:off x="0" y="0"/>
            <a:ext cx="12192000" cy="6858000"/>
          </a:xfrm>
          <a:prstGeom prst="rect">
            <a:avLst/>
          </a:prstGeom>
          <a:gradFill>
            <a:gsLst>
              <a:gs pos="0">
                <a:schemeClr val="tx1">
                  <a:alpha val="20000"/>
                </a:schemeClr>
              </a:gs>
              <a:gs pos="100000">
                <a:schemeClr val="tx1">
                  <a:alpha val="5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a:p>
        </p:txBody>
      </p:sp>
      <p:sp>
        <p:nvSpPr>
          <p:cNvPr id="18" name="Rectangle 17">
            <a:extLst>
              <a:ext uri="{FF2B5EF4-FFF2-40B4-BE49-F238E27FC236}">
                <a16:creationId xmlns:a16="http://schemas.microsoft.com/office/drawing/2014/main" id="{A4AEB1A1-45F0-DF1A-300C-84E3519CA86C}"/>
              </a:ext>
            </a:extLst>
          </p:cNvPr>
          <p:cNvSpPr/>
          <p:nvPr/>
        </p:nvSpPr>
        <p:spPr>
          <a:xfrm rot="17100000">
            <a:off x="5919680" y="1492853"/>
            <a:ext cx="7990599" cy="4064978"/>
          </a:xfrm>
          <a:custGeom>
            <a:avLst/>
            <a:gdLst>
              <a:gd name="connsiteX0" fmla="*/ 0 w 12184576"/>
              <a:gd name="connsiteY0" fmla="*/ 0 h 4079199"/>
              <a:gd name="connsiteX1" fmla="*/ 12184576 w 12184576"/>
              <a:gd name="connsiteY1" fmla="*/ 0 h 4079199"/>
              <a:gd name="connsiteX2" fmla="*/ 12184576 w 12184576"/>
              <a:gd name="connsiteY2" fmla="*/ 4079199 h 4079199"/>
              <a:gd name="connsiteX3" fmla="*/ 0 w 12184576"/>
              <a:gd name="connsiteY3" fmla="*/ 4079199 h 4079199"/>
              <a:gd name="connsiteX4" fmla="*/ 0 w 12184576"/>
              <a:gd name="connsiteY4" fmla="*/ 0 h 4079199"/>
              <a:gd name="connsiteX0" fmla="*/ 0 w 12184576"/>
              <a:gd name="connsiteY0" fmla="*/ 0 h 4079199"/>
              <a:gd name="connsiteX1" fmla="*/ 12184576 w 12184576"/>
              <a:gd name="connsiteY1" fmla="*/ 0 h 4079199"/>
              <a:gd name="connsiteX2" fmla="*/ 12184576 w 12184576"/>
              <a:gd name="connsiteY2" fmla="*/ 4079199 h 4079199"/>
              <a:gd name="connsiteX3" fmla="*/ 3538963 w 12184576"/>
              <a:gd name="connsiteY3" fmla="*/ 4038149 h 4079199"/>
              <a:gd name="connsiteX4" fmla="*/ 0 w 12184576"/>
              <a:gd name="connsiteY4" fmla="*/ 0 h 4079199"/>
              <a:gd name="connsiteX0" fmla="*/ 0 w 9738516"/>
              <a:gd name="connsiteY0" fmla="*/ 1981 h 4079199"/>
              <a:gd name="connsiteX1" fmla="*/ 9738516 w 9738516"/>
              <a:gd name="connsiteY1" fmla="*/ 0 h 4079199"/>
              <a:gd name="connsiteX2" fmla="*/ 9738516 w 9738516"/>
              <a:gd name="connsiteY2" fmla="*/ 4079199 h 4079199"/>
              <a:gd name="connsiteX3" fmla="*/ 1092903 w 9738516"/>
              <a:gd name="connsiteY3" fmla="*/ 4038149 h 4079199"/>
              <a:gd name="connsiteX4" fmla="*/ 0 w 9738516"/>
              <a:gd name="connsiteY4" fmla="*/ 1981 h 4079199"/>
              <a:gd name="connsiteX0" fmla="*/ 0 w 9738516"/>
              <a:gd name="connsiteY0" fmla="*/ 1981 h 4079199"/>
              <a:gd name="connsiteX1" fmla="*/ 9738516 w 9738516"/>
              <a:gd name="connsiteY1" fmla="*/ 0 h 4079199"/>
              <a:gd name="connsiteX2" fmla="*/ 9738516 w 9738516"/>
              <a:gd name="connsiteY2" fmla="*/ 4079199 h 4079199"/>
              <a:gd name="connsiteX3" fmla="*/ 1130937 w 9738516"/>
              <a:gd name="connsiteY3" fmla="*/ 4032889 h 4079199"/>
              <a:gd name="connsiteX4" fmla="*/ 0 w 9738516"/>
              <a:gd name="connsiteY4" fmla="*/ 1981 h 4079199"/>
              <a:gd name="connsiteX0" fmla="*/ 0 w 9684215"/>
              <a:gd name="connsiteY0" fmla="*/ 2222 h 4079199"/>
              <a:gd name="connsiteX1" fmla="*/ 9684215 w 9684215"/>
              <a:gd name="connsiteY1" fmla="*/ 0 h 4079199"/>
              <a:gd name="connsiteX2" fmla="*/ 9684215 w 9684215"/>
              <a:gd name="connsiteY2" fmla="*/ 4079199 h 4079199"/>
              <a:gd name="connsiteX3" fmla="*/ 1076636 w 9684215"/>
              <a:gd name="connsiteY3" fmla="*/ 4032889 h 4079199"/>
              <a:gd name="connsiteX4" fmla="*/ 0 w 9684215"/>
              <a:gd name="connsiteY4" fmla="*/ 2222 h 4079199"/>
              <a:gd name="connsiteX0" fmla="*/ 0 w 9684215"/>
              <a:gd name="connsiteY0" fmla="*/ 2222 h 4104438"/>
              <a:gd name="connsiteX1" fmla="*/ 9684215 w 9684215"/>
              <a:gd name="connsiteY1" fmla="*/ 0 h 4104438"/>
              <a:gd name="connsiteX2" fmla="*/ 9684215 w 9684215"/>
              <a:gd name="connsiteY2" fmla="*/ 4079199 h 4104438"/>
              <a:gd name="connsiteX3" fmla="*/ 9675877 w 9684215"/>
              <a:gd name="connsiteY3" fmla="*/ 4104438 h 4104438"/>
              <a:gd name="connsiteX4" fmla="*/ 1076636 w 9684215"/>
              <a:gd name="connsiteY4" fmla="*/ 4032889 h 4104438"/>
              <a:gd name="connsiteX5" fmla="*/ 0 w 9684215"/>
              <a:gd name="connsiteY5" fmla="*/ 2222 h 4104438"/>
              <a:gd name="connsiteX0" fmla="*/ 0 w 9684215"/>
              <a:gd name="connsiteY0" fmla="*/ 2222 h 4079199"/>
              <a:gd name="connsiteX1" fmla="*/ 9684215 w 9684215"/>
              <a:gd name="connsiteY1" fmla="*/ 0 h 4079199"/>
              <a:gd name="connsiteX2" fmla="*/ 9684215 w 9684215"/>
              <a:gd name="connsiteY2" fmla="*/ 4079199 h 4079199"/>
              <a:gd name="connsiteX3" fmla="*/ 5405455 w 9684215"/>
              <a:gd name="connsiteY3" fmla="*/ 4065374 h 4079199"/>
              <a:gd name="connsiteX4" fmla="*/ 1076636 w 9684215"/>
              <a:gd name="connsiteY4" fmla="*/ 4032889 h 4079199"/>
              <a:gd name="connsiteX5" fmla="*/ 0 w 9684215"/>
              <a:gd name="connsiteY5" fmla="*/ 2222 h 4079199"/>
              <a:gd name="connsiteX0" fmla="*/ 0 w 9684215"/>
              <a:gd name="connsiteY0" fmla="*/ 2222 h 4079199"/>
              <a:gd name="connsiteX1" fmla="*/ 9684215 w 9684215"/>
              <a:gd name="connsiteY1" fmla="*/ 0 h 4079199"/>
              <a:gd name="connsiteX2" fmla="*/ 9684215 w 9684215"/>
              <a:gd name="connsiteY2" fmla="*/ 4079199 h 4079199"/>
              <a:gd name="connsiteX3" fmla="*/ 5217498 w 9684215"/>
              <a:gd name="connsiteY3" fmla="*/ 4063145 h 4079199"/>
              <a:gd name="connsiteX4" fmla="*/ 1076636 w 9684215"/>
              <a:gd name="connsiteY4" fmla="*/ 4032889 h 4079199"/>
              <a:gd name="connsiteX5" fmla="*/ 0 w 9684215"/>
              <a:gd name="connsiteY5" fmla="*/ 2222 h 4079199"/>
              <a:gd name="connsiteX0" fmla="*/ 0 w 9684215"/>
              <a:gd name="connsiteY0" fmla="*/ 2222 h 4063145"/>
              <a:gd name="connsiteX1" fmla="*/ 9684215 w 9684215"/>
              <a:gd name="connsiteY1" fmla="*/ 0 h 4063145"/>
              <a:gd name="connsiteX2" fmla="*/ 7967488 w 9684215"/>
              <a:gd name="connsiteY2" fmla="*/ 3321360 h 4063145"/>
              <a:gd name="connsiteX3" fmla="*/ 5217498 w 9684215"/>
              <a:gd name="connsiteY3" fmla="*/ 4063145 h 4063145"/>
              <a:gd name="connsiteX4" fmla="*/ 1076636 w 9684215"/>
              <a:gd name="connsiteY4" fmla="*/ 4032889 h 4063145"/>
              <a:gd name="connsiteX5" fmla="*/ 0 w 9684215"/>
              <a:gd name="connsiteY5" fmla="*/ 2222 h 4063145"/>
              <a:gd name="connsiteX0" fmla="*/ 0 w 7967488"/>
              <a:gd name="connsiteY0" fmla="*/ 4055 h 4064978"/>
              <a:gd name="connsiteX1" fmla="*/ 7114932 w 7967488"/>
              <a:gd name="connsiteY1" fmla="*/ 0 h 4064978"/>
              <a:gd name="connsiteX2" fmla="*/ 7967488 w 7967488"/>
              <a:gd name="connsiteY2" fmla="*/ 3323193 h 4064978"/>
              <a:gd name="connsiteX3" fmla="*/ 5217498 w 7967488"/>
              <a:gd name="connsiteY3" fmla="*/ 4064978 h 4064978"/>
              <a:gd name="connsiteX4" fmla="*/ 1076636 w 7967488"/>
              <a:gd name="connsiteY4" fmla="*/ 4034722 h 4064978"/>
              <a:gd name="connsiteX5" fmla="*/ 0 w 7967488"/>
              <a:gd name="connsiteY5" fmla="*/ 4055 h 4064978"/>
              <a:gd name="connsiteX0" fmla="*/ 0 w 7990599"/>
              <a:gd name="connsiteY0" fmla="*/ 4055 h 4064978"/>
              <a:gd name="connsiteX1" fmla="*/ 7114932 w 7990599"/>
              <a:gd name="connsiteY1" fmla="*/ 0 h 4064978"/>
              <a:gd name="connsiteX2" fmla="*/ 7990599 w 7990599"/>
              <a:gd name="connsiteY2" fmla="*/ 3323574 h 4064978"/>
              <a:gd name="connsiteX3" fmla="*/ 5217498 w 7990599"/>
              <a:gd name="connsiteY3" fmla="*/ 4064978 h 4064978"/>
              <a:gd name="connsiteX4" fmla="*/ 1076636 w 7990599"/>
              <a:gd name="connsiteY4" fmla="*/ 4034722 h 4064978"/>
              <a:gd name="connsiteX5" fmla="*/ 0 w 7990599"/>
              <a:gd name="connsiteY5" fmla="*/ 4055 h 406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0599" h="4064978">
                <a:moveTo>
                  <a:pt x="0" y="4055"/>
                </a:moveTo>
                <a:lnTo>
                  <a:pt x="7114932" y="0"/>
                </a:lnTo>
                <a:lnTo>
                  <a:pt x="7990599" y="3323574"/>
                </a:lnTo>
                <a:lnTo>
                  <a:pt x="5217498" y="4064978"/>
                </a:lnTo>
                <a:lnTo>
                  <a:pt x="1076636" y="4034722"/>
                </a:lnTo>
                <a:lnTo>
                  <a:pt x="0" y="4055"/>
                </a:lnTo>
                <a:close/>
              </a:path>
            </a:pathLst>
          </a:custGeom>
          <a:gradFill>
            <a:gsLst>
              <a:gs pos="0">
                <a:srgbClr val="2C3E50">
                  <a:alpha val="75000"/>
                </a:srgbClr>
              </a:gs>
              <a:gs pos="55000">
                <a:srgbClr val="2C3E50">
                  <a:alpha val="50000"/>
                </a:srgbClr>
              </a:gs>
              <a:gs pos="100000">
                <a:srgbClr val="2C3E50">
                  <a:alpha val="90000"/>
                </a:srgbClr>
              </a:gs>
            </a:gsLst>
            <a:lin ang="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AA9ECE68-E1F5-95F8-B3B7-8F17CE0E3EC1}"/>
              </a:ext>
            </a:extLst>
          </p:cNvPr>
          <p:cNvSpPr txBox="1"/>
          <p:nvPr/>
        </p:nvSpPr>
        <p:spPr>
          <a:xfrm>
            <a:off x="8884767" y="1599084"/>
            <a:ext cx="2966133"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CA" sz="2400" b="1">
                <a:solidFill>
                  <a:srgbClr val="E5E4E2"/>
                </a:solidFill>
                <a:latin typeface="Open Sans" panose="020B0606030504020204" pitchFamily="34" charset="0"/>
                <a:ea typeface="Open Sans" panose="020B0606030504020204" pitchFamily="34" charset="0"/>
                <a:cs typeface="Open Sans" panose="020B0606030504020204" pitchFamily="34" charset="0"/>
              </a:rPr>
              <a:t>Strategic location.</a:t>
            </a:r>
          </a:p>
        </p:txBody>
      </p:sp>
      <p:sp>
        <p:nvSpPr>
          <p:cNvPr id="7" name="TextBox 6">
            <a:extLst>
              <a:ext uri="{FF2B5EF4-FFF2-40B4-BE49-F238E27FC236}">
                <a16:creationId xmlns:a16="http://schemas.microsoft.com/office/drawing/2014/main" id="{1DBBD20C-06C5-6ED6-F73C-AFF8D0E4EE30}"/>
              </a:ext>
            </a:extLst>
          </p:cNvPr>
          <p:cNvSpPr txBox="1"/>
          <p:nvPr/>
        </p:nvSpPr>
        <p:spPr>
          <a:xfrm>
            <a:off x="8442807" y="3198168"/>
            <a:ext cx="3019032"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CA" sz="2400" b="1">
                <a:solidFill>
                  <a:srgbClr val="BDC3C7"/>
                </a:solidFill>
                <a:latin typeface="Open Sans" panose="020B0606030504020204" pitchFamily="34" charset="0"/>
                <a:ea typeface="Open Sans" panose="020B0606030504020204" pitchFamily="34" charset="0"/>
                <a:cs typeface="Open Sans" panose="020B0606030504020204" pitchFamily="34" charset="0"/>
              </a:rPr>
              <a:t>Innovative design.</a:t>
            </a:r>
          </a:p>
        </p:txBody>
      </p:sp>
      <p:sp>
        <p:nvSpPr>
          <p:cNvPr id="9" name="TextBox 8">
            <a:extLst>
              <a:ext uri="{FF2B5EF4-FFF2-40B4-BE49-F238E27FC236}">
                <a16:creationId xmlns:a16="http://schemas.microsoft.com/office/drawing/2014/main" id="{BDD756D1-3023-3646-0A0C-7E7141AC2503}"/>
              </a:ext>
            </a:extLst>
          </p:cNvPr>
          <p:cNvSpPr txBox="1"/>
          <p:nvPr/>
        </p:nvSpPr>
        <p:spPr>
          <a:xfrm>
            <a:off x="7909407" y="4797252"/>
            <a:ext cx="32063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CA" sz="2400" b="1">
                <a:solidFill>
                  <a:srgbClr val="95A5A6"/>
                </a:solidFill>
                <a:latin typeface="Open Sans SemiBold" panose="020B0706030804020204" pitchFamily="34" charset="0"/>
                <a:ea typeface="Open Sans SemiBold" panose="020B0706030804020204" pitchFamily="34" charset="0"/>
                <a:cs typeface="Open Sans SemiBold" panose="020B0706030804020204" pitchFamily="34" charset="0"/>
              </a:rPr>
              <a:t>Sustainable mining.</a:t>
            </a:r>
          </a:p>
        </p:txBody>
      </p:sp>
      <p:pic>
        <p:nvPicPr>
          <p:cNvPr id="5" name="Picture 4">
            <a:extLst>
              <a:ext uri="{FF2B5EF4-FFF2-40B4-BE49-F238E27FC236}">
                <a16:creationId xmlns:a16="http://schemas.microsoft.com/office/drawing/2014/main" id="{6726F835-E3B1-DF57-F71F-EFB19E9EC2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94921" y="360726"/>
            <a:ext cx="3441700" cy="4365804"/>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8E1BAB5-5D39-4AC1-032B-7BBDAFFEDD1F}"/>
              </a:ext>
            </a:extLst>
          </p:cNvPr>
          <p:cNvSpPr txBox="1"/>
          <p:nvPr/>
        </p:nvSpPr>
        <p:spPr>
          <a:xfrm>
            <a:off x="1370911" y="4882129"/>
            <a:ext cx="2889719" cy="307777"/>
          </a:xfrm>
          <a:prstGeom prst="rect">
            <a:avLst/>
          </a:prstGeom>
          <a:noFill/>
        </p:spPr>
        <p:txBody>
          <a:bodyPr wrap="square" rtlCol="0">
            <a:spAutoFit/>
          </a:bodyPr>
          <a:lstStyle/>
          <a:p>
            <a:pPr algn="ctr" defTabSz="228554"/>
            <a:r>
              <a:rPr lang="en-US" sz="1400">
                <a:solidFill>
                  <a:srgbClr val="ECF0F1"/>
                </a:solidFill>
                <a:latin typeface="Open Sans" panose="020B0606030504020204" pitchFamily="34" charset="0"/>
                <a:ea typeface="Open Sans" panose="020B0606030504020204" pitchFamily="34" charset="0"/>
                <a:cs typeface="Open Sans" panose="020B0606030504020204" pitchFamily="34" charset="0"/>
              </a:rPr>
              <a:t>TSXV: </a:t>
            </a:r>
            <a:r>
              <a:rPr lang="en-US" sz="1400" b="1">
                <a:solidFill>
                  <a:srgbClr val="ECF0F1"/>
                </a:solidFill>
                <a:latin typeface="Open Sans" panose="020B0606030504020204" pitchFamily="34" charset="0"/>
                <a:ea typeface="Open Sans" panose="020B0606030504020204" pitchFamily="34" charset="0"/>
                <a:cs typeface="Open Sans" panose="020B0606030504020204" pitchFamily="34" charset="0"/>
              </a:rPr>
              <a:t>SALT </a:t>
            </a:r>
            <a:r>
              <a:rPr lang="en-US" sz="1400">
                <a:solidFill>
                  <a:srgbClr val="ECF0F1"/>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1400" b="1">
                <a:solidFill>
                  <a:srgbClr val="ECF0F1"/>
                </a:solidFill>
                <a:latin typeface="Open Sans" panose="020B0606030504020204" pitchFamily="34" charset="0"/>
                <a:ea typeface="Open Sans" panose="020B0606030504020204" pitchFamily="34" charset="0"/>
                <a:cs typeface="Open Sans" panose="020B0606030504020204" pitchFamily="34" charset="0"/>
              </a:rPr>
              <a:t> </a:t>
            </a:r>
            <a:r>
              <a:rPr lang="en-US" sz="1400">
                <a:solidFill>
                  <a:srgbClr val="ECF0F1"/>
                </a:solidFill>
                <a:latin typeface="Open Sans" panose="020B0606030504020204" pitchFamily="34" charset="0"/>
                <a:ea typeface="Open Sans" panose="020B0606030504020204" pitchFamily="34" charset="0"/>
                <a:cs typeface="Open Sans" panose="020B0606030504020204" pitchFamily="34" charset="0"/>
              </a:rPr>
              <a:t>OTCQB: </a:t>
            </a:r>
            <a:r>
              <a:rPr lang="en-US" sz="1400" b="1">
                <a:solidFill>
                  <a:srgbClr val="ECF0F1"/>
                </a:solidFill>
                <a:latin typeface="Open Sans" panose="020B0606030504020204" pitchFamily="34" charset="0"/>
                <a:ea typeface="Open Sans" panose="020B0606030504020204" pitchFamily="34" charset="0"/>
                <a:cs typeface="Open Sans" panose="020B0606030504020204" pitchFamily="34" charset="0"/>
              </a:rPr>
              <a:t>REMRF</a:t>
            </a:r>
            <a:endParaRPr lang="en-US" sz="1050">
              <a:solidFill>
                <a:srgbClr val="ECF0F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CEFA701-B681-190B-9F44-79614312574F}"/>
              </a:ext>
            </a:extLst>
          </p:cNvPr>
          <p:cNvSpPr txBox="1"/>
          <p:nvPr/>
        </p:nvSpPr>
        <p:spPr>
          <a:xfrm>
            <a:off x="1370912" y="5870064"/>
            <a:ext cx="2889719" cy="307777"/>
          </a:xfrm>
          <a:prstGeom prst="rect">
            <a:avLst/>
          </a:prstGeom>
          <a:noFill/>
        </p:spPr>
        <p:txBody>
          <a:bodyPr wrap="square" rtlCol="0">
            <a:spAutoFit/>
          </a:bodyPr>
          <a:lstStyle/>
          <a:p>
            <a:pPr algn="ctr" defTabSz="228554"/>
            <a:r>
              <a:rPr lang="en-US" sz="1400">
                <a:solidFill>
                  <a:srgbClr val="ECF0F1"/>
                </a:solidFill>
                <a:latin typeface="Open Sans" panose="020B0606030504020204" pitchFamily="34" charset="0"/>
                <a:ea typeface="Open Sans" panose="020B0606030504020204" pitchFamily="34" charset="0"/>
                <a:cs typeface="Open Sans" panose="020B0606030504020204" pitchFamily="34" charset="0"/>
              </a:rPr>
              <a:t>September 2024</a:t>
            </a:r>
            <a:endParaRPr lang="en-US" sz="1050">
              <a:solidFill>
                <a:srgbClr val="ECF0F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431194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27A7-F744-1E79-37A4-57B3DB62F68C}"/>
              </a:ext>
            </a:extLst>
          </p:cNvPr>
          <p:cNvSpPr>
            <a:spLocks noGrp="1"/>
          </p:cNvSpPr>
          <p:nvPr>
            <p:ph type="title"/>
          </p:nvPr>
        </p:nvSpPr>
        <p:spPr/>
        <p:txBody>
          <a:bodyPr/>
          <a:lstStyle/>
          <a:p>
            <a:r>
              <a:rPr lang="en-US"/>
              <a:t>Mine simulation</a:t>
            </a:r>
            <a:endParaRPr lang="en-CA"/>
          </a:p>
        </p:txBody>
      </p:sp>
      <p:sp>
        <p:nvSpPr>
          <p:cNvPr id="3" name="Content Placeholder 2">
            <a:extLst>
              <a:ext uri="{FF2B5EF4-FFF2-40B4-BE49-F238E27FC236}">
                <a16:creationId xmlns:a16="http://schemas.microsoft.com/office/drawing/2014/main" id="{26263B90-3AE2-B4B3-27AB-0947F51E690D}"/>
              </a:ext>
            </a:extLst>
          </p:cNvPr>
          <p:cNvSpPr>
            <a:spLocks noGrp="1"/>
          </p:cNvSpPr>
          <p:nvPr>
            <p:ph idx="1"/>
          </p:nvPr>
        </p:nvSpPr>
        <p:spPr>
          <a:xfrm>
            <a:off x="837649" y="1114054"/>
            <a:ext cx="7032722" cy="4905746"/>
          </a:xfrm>
        </p:spPr>
        <p:txBody>
          <a:bodyPr>
            <a:noAutofit/>
          </a:bodyPr>
          <a:lstStyle/>
          <a:p>
            <a:pPr marL="0" indent="0">
              <a:buNone/>
            </a:pPr>
            <a:r>
              <a:rPr lang="en-US" sz="1600" dirty="0">
                <a:latin typeface="Open Sans"/>
                <a:ea typeface="Open Sans"/>
                <a:cs typeface="Open Sans"/>
              </a:rPr>
              <a:t>Independent discrete event simulation conducted by SRK Consulting in July 2024.</a:t>
            </a:r>
          </a:p>
          <a:p>
            <a:pPr marL="0" indent="0">
              <a:buNone/>
            </a:pPr>
            <a:endParaRPr lang="en-US" sz="1600" dirty="0">
              <a:latin typeface="Open Sans"/>
              <a:ea typeface="Open Sans"/>
              <a:cs typeface="Open Sans"/>
            </a:endParaRPr>
          </a:p>
          <a:p>
            <a:pPr marL="0" indent="0">
              <a:buNone/>
            </a:pPr>
            <a:r>
              <a:rPr lang="en-US" sz="1600" dirty="0">
                <a:latin typeface="Open Sans"/>
                <a:ea typeface="Open Sans"/>
                <a:cs typeface="Open Sans"/>
              </a:rPr>
              <a:t>Key Findings:</a:t>
            </a:r>
          </a:p>
          <a:p>
            <a:r>
              <a:rPr lang="en-US" sz="1600" dirty="0">
                <a:latin typeface="Open Sans"/>
                <a:ea typeface="Open Sans"/>
                <a:cs typeface="Open Sans"/>
              </a:rPr>
              <a:t>Resolution of SLR Consulting </a:t>
            </a:r>
            <a:r>
              <a:rPr lang="en-US" sz="1600" baseline="30000" dirty="0">
                <a:latin typeface="Open Sans"/>
                <a:ea typeface="Open Sans"/>
                <a:cs typeface="Open Sans"/>
              </a:rPr>
              <a:t>1</a:t>
            </a:r>
            <a:r>
              <a:rPr lang="en-US" sz="1600" dirty="0">
                <a:latin typeface="Open Sans"/>
                <a:ea typeface="Open Sans"/>
                <a:cs typeface="Open Sans"/>
              </a:rPr>
              <a:t> Recommendations: </a:t>
            </a:r>
          </a:p>
          <a:p>
            <a:pPr lvl="1"/>
            <a:r>
              <a:rPr lang="en-US" sz="1400" dirty="0">
                <a:latin typeface="Open Sans"/>
                <a:ea typeface="Open Sans"/>
                <a:cs typeface="Open Sans"/>
              </a:rPr>
              <a:t>Reviewed continuous miner and haul truck productivity</a:t>
            </a:r>
          </a:p>
          <a:p>
            <a:pPr lvl="1"/>
            <a:r>
              <a:rPr lang="en-US" sz="1400" dirty="0">
                <a:latin typeface="Open Sans"/>
                <a:ea typeface="Open Sans"/>
                <a:cs typeface="Open Sans"/>
              </a:rPr>
              <a:t>Optimized mining sequences to maximize productivity</a:t>
            </a:r>
          </a:p>
          <a:p>
            <a:pPr lvl="1"/>
            <a:r>
              <a:rPr lang="en-US" sz="1400" dirty="0">
                <a:latin typeface="Open Sans"/>
                <a:ea typeface="Open Sans"/>
                <a:cs typeface="Open Sans"/>
              </a:rPr>
              <a:t>Further evaluated haul trucks for cycle times and battery life</a:t>
            </a:r>
          </a:p>
          <a:p>
            <a:pPr lvl="1"/>
            <a:endParaRPr lang="en-US" sz="1400" dirty="0">
              <a:latin typeface="Open Sans"/>
              <a:ea typeface="Open Sans"/>
              <a:cs typeface="Open Sans"/>
            </a:endParaRPr>
          </a:p>
          <a:p>
            <a:r>
              <a:rPr lang="en-US" sz="1600" dirty="0">
                <a:latin typeface="Open Sans"/>
                <a:ea typeface="Open Sans"/>
                <a:cs typeface="Open Sans"/>
              </a:rPr>
              <a:t>Mobile Mining Equipment Scalability:</a:t>
            </a:r>
          </a:p>
          <a:p>
            <a:pPr lvl="1"/>
            <a:r>
              <a:rPr lang="en-US" sz="1400" dirty="0">
                <a:latin typeface="Open Sans"/>
                <a:ea typeface="Open Sans"/>
                <a:cs typeface="Open Sans"/>
              </a:rPr>
              <a:t>Confirms viable OEM solutions for higher production values</a:t>
            </a:r>
          </a:p>
          <a:p>
            <a:pPr lvl="1"/>
            <a:r>
              <a:rPr lang="en-US" sz="1400" dirty="0">
                <a:latin typeface="Open Sans"/>
                <a:ea typeface="Open Sans"/>
                <a:cs typeface="Open Sans"/>
              </a:rPr>
              <a:t>Planned infrastructure supports initial 2.5 Mtpa production rate, with potential for higher rates</a:t>
            </a:r>
          </a:p>
          <a:p>
            <a:pPr lvl="1"/>
            <a:endParaRPr lang="en-US" sz="1400" dirty="0">
              <a:latin typeface="Open Sans"/>
              <a:ea typeface="Open Sans"/>
              <a:cs typeface="Open Sans"/>
            </a:endParaRPr>
          </a:p>
          <a:p>
            <a:r>
              <a:rPr lang="en-US" sz="1600" dirty="0">
                <a:latin typeface="Open Sans"/>
                <a:ea typeface="Open Sans"/>
                <a:cs typeface="Open Sans"/>
              </a:rPr>
              <a:t>Material Handling System and Port Capability:</a:t>
            </a:r>
          </a:p>
          <a:p>
            <a:pPr lvl="1"/>
            <a:r>
              <a:rPr lang="en-US" sz="1400" dirty="0">
                <a:latin typeface="Open Sans"/>
                <a:ea typeface="Open Sans"/>
                <a:cs typeface="Open Sans"/>
              </a:rPr>
              <a:t>Verifies system and port can manage at least 2.5 Mtpa</a:t>
            </a:r>
          </a:p>
          <a:p>
            <a:pPr lvl="1"/>
            <a:r>
              <a:rPr lang="en-US" sz="1400" dirty="0">
                <a:latin typeface="Open Sans"/>
                <a:ea typeface="Open Sans"/>
                <a:cs typeface="Open Sans"/>
              </a:rPr>
              <a:t>Ensures minimal disruptions and efficient material handling</a:t>
            </a:r>
            <a:endParaRPr lang="en-US" sz="1200" dirty="0">
              <a:latin typeface="Open Sans"/>
              <a:ea typeface="Open Sans"/>
              <a:cs typeface="Open Sans"/>
            </a:endParaRPr>
          </a:p>
        </p:txBody>
      </p:sp>
      <p:sp>
        <p:nvSpPr>
          <p:cNvPr id="4" name="Slide Number Placeholder 3">
            <a:extLst>
              <a:ext uri="{FF2B5EF4-FFF2-40B4-BE49-F238E27FC236}">
                <a16:creationId xmlns:a16="http://schemas.microsoft.com/office/drawing/2014/main" id="{0D50EE6F-44AA-D266-EA7A-4925EF001D88}"/>
              </a:ext>
            </a:extLst>
          </p:cNvPr>
          <p:cNvSpPr>
            <a:spLocks noGrp="1"/>
          </p:cNvSpPr>
          <p:nvPr>
            <p:ph type="sldNum" sz="quarter" idx="12"/>
          </p:nvPr>
        </p:nvSpPr>
        <p:spPr/>
        <p:txBody>
          <a:bodyPr/>
          <a:lstStyle/>
          <a:p>
            <a:pPr marL="0" indent="0">
              <a:buFont typeface="+mj-lt"/>
              <a:buNone/>
            </a:pPr>
            <a:fld id="{130A9E71-80EC-4D7A-8E86-18A080BAD8E5}" type="slidenum">
              <a:rPr lang="en-CA" smtClean="0"/>
              <a:pPr marL="0" indent="0">
                <a:buFont typeface="+mj-lt"/>
                <a:buNone/>
              </a:pPr>
              <a:t>10</a:t>
            </a:fld>
            <a:endParaRPr lang="en-CA"/>
          </a:p>
        </p:txBody>
      </p:sp>
      <p:pic>
        <p:nvPicPr>
          <p:cNvPr id="5" name="Picture 8">
            <a:extLst>
              <a:ext uri="{FF2B5EF4-FFF2-40B4-BE49-F238E27FC236}">
                <a16:creationId xmlns:a16="http://schemas.microsoft.com/office/drawing/2014/main" id="{F1F9EBF2-0236-C4EE-E7DF-2F04F262A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699842" y="368688"/>
            <a:ext cx="4302954" cy="4238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FBC8AE5-E7B1-9D4E-99B8-02C37E1256F5}"/>
              </a:ext>
            </a:extLst>
          </p:cNvPr>
          <p:cNvPicPr>
            <a:picLocks noChangeAspect="1"/>
          </p:cNvPicPr>
          <p:nvPr/>
        </p:nvPicPr>
        <p:blipFill rotWithShape="1">
          <a:blip r:embed="rId3">
            <a:extLst>
              <a:ext uri="{28A0092B-C50C-407E-A947-70E740481C1C}">
                <a14:useLocalDpi xmlns:a14="http://schemas.microsoft.com/office/drawing/2010/main" val="0"/>
              </a:ext>
            </a:extLst>
          </a:blip>
          <a:srcRect l="1054" r="1054"/>
          <a:stretch/>
        </p:blipFill>
        <p:spPr>
          <a:xfrm>
            <a:off x="7870371" y="1118237"/>
            <a:ext cx="4136067" cy="2376644"/>
          </a:xfrm>
          <a:prstGeom prst="rect">
            <a:avLst/>
          </a:prstGeom>
          <a:ln>
            <a:solidFill>
              <a:schemeClr val="tx1"/>
            </a:solidFill>
          </a:ln>
        </p:spPr>
      </p:pic>
      <p:pic>
        <p:nvPicPr>
          <p:cNvPr id="9" name="Picture 8">
            <a:extLst>
              <a:ext uri="{FF2B5EF4-FFF2-40B4-BE49-F238E27FC236}">
                <a16:creationId xmlns:a16="http://schemas.microsoft.com/office/drawing/2014/main" id="{C79C0C87-05E8-586B-F410-E288FAC5BF5D}"/>
              </a:ext>
            </a:extLst>
          </p:cNvPr>
          <p:cNvPicPr>
            <a:picLocks noChangeAspect="1"/>
          </p:cNvPicPr>
          <p:nvPr/>
        </p:nvPicPr>
        <p:blipFill rotWithShape="1">
          <a:blip r:embed="rId4">
            <a:extLst>
              <a:ext uri="{28A0092B-C50C-407E-A947-70E740481C1C}">
                <a14:useLocalDpi xmlns:a14="http://schemas.microsoft.com/office/drawing/2010/main" val="0"/>
              </a:ext>
            </a:extLst>
          </a:blip>
          <a:srcRect l="641" r="641"/>
          <a:stretch/>
        </p:blipFill>
        <p:spPr>
          <a:xfrm>
            <a:off x="7848115" y="3578962"/>
            <a:ext cx="4136067" cy="2356757"/>
          </a:xfrm>
          <a:prstGeom prst="rect">
            <a:avLst/>
          </a:prstGeom>
          <a:ln>
            <a:solidFill>
              <a:schemeClr val="tx1"/>
            </a:solidFill>
          </a:ln>
        </p:spPr>
      </p:pic>
      <p:sp>
        <p:nvSpPr>
          <p:cNvPr id="10" name="TextBox 9">
            <a:extLst>
              <a:ext uri="{FF2B5EF4-FFF2-40B4-BE49-F238E27FC236}">
                <a16:creationId xmlns:a16="http://schemas.microsoft.com/office/drawing/2014/main" id="{1B516208-0496-BDEF-E1CD-82AB5D09736B}"/>
              </a:ext>
            </a:extLst>
          </p:cNvPr>
          <p:cNvSpPr txBox="1"/>
          <p:nvPr/>
        </p:nvSpPr>
        <p:spPr>
          <a:xfrm>
            <a:off x="6107529" y="6187722"/>
            <a:ext cx="5412525" cy="338554"/>
          </a:xfrm>
          <a:prstGeom prst="rect">
            <a:avLst/>
          </a:prstGeom>
          <a:noFill/>
        </p:spPr>
        <p:txBody>
          <a:bodyPr wrap="square" rtlCol="0">
            <a:spAutoFit/>
          </a:bodyPr>
          <a:lstStyle/>
          <a:p>
            <a:r>
              <a:rPr lang="en-US" sz="800" baseline="30000">
                <a:solidFill>
                  <a:srgbClr val="333333"/>
                </a:solidFill>
              </a:rPr>
              <a:t>1 </a:t>
            </a:r>
            <a:r>
              <a:rPr lang="en-US" sz="800">
                <a:solidFill>
                  <a:srgbClr val="333333"/>
                </a:solidFill>
              </a:rPr>
              <a:t>Feasibility Study (FS) prepared by SLR Consulting (Canada) Ltd. (SLR) for the Great Atlantic Salt Project disclosed in a technical report filed on SEDAR on May 1, 2024.</a:t>
            </a:r>
          </a:p>
        </p:txBody>
      </p:sp>
      <p:cxnSp>
        <p:nvCxnSpPr>
          <p:cNvPr id="11" name="Straight Connector 10">
            <a:extLst>
              <a:ext uri="{FF2B5EF4-FFF2-40B4-BE49-F238E27FC236}">
                <a16:creationId xmlns:a16="http://schemas.microsoft.com/office/drawing/2014/main" id="{CFF5BF1B-2C01-A13E-DAE5-136EC2D86799}"/>
              </a:ext>
            </a:extLst>
          </p:cNvPr>
          <p:cNvCxnSpPr>
            <a:cxnSpLocks/>
          </p:cNvCxnSpPr>
          <p:nvPr/>
        </p:nvCxnSpPr>
        <p:spPr>
          <a:xfrm>
            <a:off x="6096000" y="6176246"/>
            <a:ext cx="5424054"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3839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27A7-F744-1E79-37A4-57B3DB62F68C}"/>
              </a:ext>
            </a:extLst>
          </p:cNvPr>
          <p:cNvSpPr>
            <a:spLocks noGrp="1"/>
          </p:cNvSpPr>
          <p:nvPr>
            <p:ph type="title"/>
          </p:nvPr>
        </p:nvSpPr>
        <p:spPr/>
        <p:txBody>
          <a:bodyPr vert="horz" lIns="91440" tIns="45720" rIns="91440" bIns="45720" rtlCol="0" anchor="ctr">
            <a:normAutofit/>
          </a:bodyPr>
          <a:lstStyle/>
          <a:p>
            <a:r>
              <a:rPr lang="en-US">
                <a:solidFill>
                  <a:srgbClr val="524E52"/>
                </a:solidFill>
              </a:rPr>
              <a:t>Underground equipment</a:t>
            </a:r>
            <a:endParaRPr lang="en-CA">
              <a:solidFill>
                <a:srgbClr val="524E52"/>
              </a:solidFill>
            </a:endParaRPr>
          </a:p>
        </p:txBody>
      </p:sp>
      <p:sp>
        <p:nvSpPr>
          <p:cNvPr id="3" name="Content Placeholder 2">
            <a:extLst>
              <a:ext uri="{FF2B5EF4-FFF2-40B4-BE49-F238E27FC236}">
                <a16:creationId xmlns:a16="http://schemas.microsoft.com/office/drawing/2014/main" id="{26263B90-3AE2-B4B3-27AB-0947F51E690D}"/>
              </a:ext>
            </a:extLst>
          </p:cNvPr>
          <p:cNvSpPr>
            <a:spLocks noGrp="1"/>
          </p:cNvSpPr>
          <p:nvPr>
            <p:ph idx="1"/>
          </p:nvPr>
        </p:nvSpPr>
        <p:spPr>
          <a:xfrm>
            <a:off x="838200" y="945647"/>
            <a:ext cx="7861663" cy="5342626"/>
          </a:xfrm>
        </p:spPr>
        <p:txBody>
          <a:bodyPr vert="horz" lIns="91440" tIns="45720" rIns="91440" bIns="45720" rtlCol="0" anchor="t">
            <a:noAutofit/>
          </a:bodyPr>
          <a:lstStyle/>
          <a:p>
            <a:pPr marL="0" indent="0">
              <a:buNone/>
            </a:pPr>
            <a:r>
              <a:rPr lang="en-US" sz="1800" b="1">
                <a:latin typeface="Open Sans"/>
                <a:ea typeface="Open Sans"/>
                <a:cs typeface="Open Sans"/>
              </a:rPr>
              <a:t>Non-binding MOU with Sandvik Mining &amp; Rock Solutions (September 2024):</a:t>
            </a:r>
          </a:p>
          <a:p>
            <a:r>
              <a:rPr lang="en-US" sz="1800">
                <a:latin typeface="Open Sans"/>
                <a:ea typeface="Open Sans"/>
                <a:cs typeface="Open Sans"/>
              </a:rPr>
              <a:t>Overview:</a:t>
            </a:r>
          </a:p>
          <a:p>
            <a:pPr lvl="1"/>
            <a:r>
              <a:rPr lang="en-US" sz="1600">
                <a:latin typeface="Open Sans"/>
                <a:ea typeface="Open Sans"/>
                <a:cs typeface="Open Sans"/>
              </a:rPr>
              <a:t>Establishes Sandvik as the preferred equipment supplier and integrated project delivery partner</a:t>
            </a:r>
          </a:p>
          <a:p>
            <a:pPr lvl="1"/>
            <a:r>
              <a:rPr lang="en-US" sz="1600">
                <a:latin typeface="Open Sans"/>
                <a:ea typeface="Open Sans"/>
                <a:cs typeface="Open Sans"/>
              </a:rPr>
              <a:t>Sandvik to establish local warehousing facilities in Newfoundland</a:t>
            </a:r>
          </a:p>
          <a:p>
            <a:r>
              <a:rPr lang="en-US" sz="1800">
                <a:latin typeface="Open Sans"/>
                <a:ea typeface="Open Sans"/>
                <a:cs typeface="Open Sans"/>
              </a:rPr>
              <a:t>Advanced electric mining equipment &amp; automation:</a:t>
            </a:r>
          </a:p>
          <a:p>
            <a:pPr lvl="1"/>
            <a:r>
              <a:rPr lang="en-US" sz="1600">
                <a:latin typeface="Open Sans"/>
                <a:ea typeface="Open Sans"/>
                <a:cs typeface="Open Sans"/>
              </a:rPr>
              <a:t>Battery-electric fleet: continuous miners, haul trucks, </a:t>
            </a:r>
            <a:r>
              <a:rPr lang="en-US" sz="1600" err="1">
                <a:latin typeface="Open Sans"/>
                <a:ea typeface="Open Sans"/>
                <a:cs typeface="Open Sans"/>
              </a:rPr>
              <a:t>scooptrams</a:t>
            </a:r>
            <a:endParaRPr lang="en-US" sz="1600">
              <a:latin typeface="Open Sans"/>
              <a:ea typeface="Open Sans"/>
              <a:cs typeface="Open Sans"/>
            </a:endParaRPr>
          </a:p>
          <a:p>
            <a:pPr lvl="1"/>
            <a:r>
              <a:rPr lang="en-CA" sz="1600" b="1" err="1">
                <a:latin typeface="Open Sans"/>
                <a:ea typeface="Open Sans"/>
                <a:cs typeface="Open Sans"/>
                <a:hlinkClick r:id="rId2"/>
              </a:rPr>
              <a:t>AutoMine</a:t>
            </a:r>
            <a:r>
              <a:rPr lang="en-CA" sz="1600" b="1">
                <a:latin typeface="Open Sans"/>
                <a:ea typeface="Open Sans"/>
                <a:cs typeface="Open Sans"/>
                <a:hlinkClick r:id="rId2"/>
              </a:rPr>
              <a:t>®</a:t>
            </a:r>
            <a:r>
              <a:rPr lang="en-CA" sz="1600">
                <a:latin typeface="Open Sans"/>
                <a:ea typeface="Open Sans"/>
                <a:cs typeface="Open Sans"/>
              </a:rPr>
              <a:t> </a:t>
            </a:r>
            <a:r>
              <a:rPr lang="en-US" sz="1600">
                <a:latin typeface="Open Sans"/>
                <a:ea typeface="Open Sans"/>
                <a:cs typeface="Open Sans"/>
              </a:rPr>
              <a:t>system: tele-remote and autonomous operation</a:t>
            </a:r>
          </a:p>
          <a:p>
            <a:r>
              <a:rPr lang="en-US" sz="1800">
                <a:latin typeface="Open Sans"/>
                <a:ea typeface="Open Sans"/>
                <a:cs typeface="Open Sans"/>
              </a:rPr>
              <a:t>Sustainability &amp; innovation:</a:t>
            </a:r>
          </a:p>
          <a:p>
            <a:pPr lvl="1"/>
            <a:r>
              <a:rPr lang="en-US" sz="1600">
                <a:latin typeface="Open Sans"/>
                <a:ea typeface="Open Sans"/>
                <a:cs typeface="Open Sans"/>
              </a:rPr>
              <a:t>Battery as a Service &amp; full maintenance program</a:t>
            </a:r>
          </a:p>
          <a:p>
            <a:pPr lvl="1"/>
            <a:r>
              <a:rPr lang="en-CA" sz="1600" b="1" err="1">
                <a:latin typeface="Open Sans"/>
                <a:ea typeface="Open Sans"/>
                <a:cs typeface="Open Sans"/>
                <a:hlinkClick r:id="rId3"/>
              </a:rPr>
              <a:t>Deswik</a:t>
            </a:r>
            <a:r>
              <a:rPr lang="en-US" sz="1600" b="1">
                <a:latin typeface="Open Sans"/>
                <a:ea typeface="Open Sans"/>
                <a:cs typeface="Open Sans"/>
              </a:rPr>
              <a:t> </a:t>
            </a:r>
            <a:r>
              <a:rPr lang="en-US" sz="1600">
                <a:latin typeface="Open Sans"/>
                <a:ea typeface="Open Sans"/>
                <a:cs typeface="Open Sans"/>
              </a:rPr>
              <a:t>mine design software and engineering consulting</a:t>
            </a:r>
          </a:p>
          <a:p>
            <a:pPr lvl="1"/>
            <a:r>
              <a:rPr lang="en-US" sz="1600">
                <a:latin typeface="Open Sans"/>
                <a:ea typeface="Open Sans"/>
                <a:cs typeface="Open Sans"/>
              </a:rPr>
              <a:t>Tailored ground support through </a:t>
            </a:r>
            <a:r>
              <a:rPr lang="en-US" sz="1600" b="1">
                <a:hlinkClick r:id="rId4"/>
              </a:rPr>
              <a:t>DSI Underground Group</a:t>
            </a:r>
            <a:endParaRPr lang="en-US" sz="1600" b="1"/>
          </a:p>
          <a:p>
            <a:pPr lvl="1"/>
            <a:r>
              <a:rPr lang="en-US" sz="1600">
                <a:latin typeface="Open Sans"/>
                <a:ea typeface="Open Sans"/>
                <a:cs typeface="Open Sans"/>
              </a:rPr>
              <a:t>Optimization and monitoring through </a:t>
            </a:r>
            <a:r>
              <a:rPr lang="en-US" sz="1600" b="1" err="1">
                <a:latin typeface="Open Sans"/>
                <a:ea typeface="Open Sans"/>
                <a:cs typeface="Open Sans"/>
                <a:hlinkClick r:id="rId5"/>
              </a:rPr>
              <a:t>Newtrax</a:t>
            </a:r>
            <a:endParaRPr lang="en-US" sz="1600" b="1">
              <a:latin typeface="Open Sans"/>
              <a:ea typeface="Open Sans"/>
              <a:cs typeface="Open Sans"/>
            </a:endParaRPr>
          </a:p>
          <a:p>
            <a:r>
              <a:rPr lang="en-US" sz="1800">
                <a:latin typeface="Open Sans"/>
                <a:ea typeface="Open Sans"/>
                <a:cs typeface="Open Sans"/>
              </a:rPr>
              <a:t>$73 million financing package secured:</a:t>
            </a:r>
          </a:p>
          <a:p>
            <a:pPr lvl="1"/>
            <a:r>
              <a:rPr lang="en-US" sz="1600">
                <a:latin typeface="Open Sans"/>
                <a:ea typeface="Open Sans"/>
                <a:cs typeface="Open Sans"/>
              </a:rPr>
              <a:t>Financing arrangement to support the acquisition and deployment of Sandvik’s solutions</a:t>
            </a:r>
          </a:p>
          <a:p>
            <a:pPr lvl="1"/>
            <a:r>
              <a:rPr lang="en-US" sz="1600">
                <a:latin typeface="Open Sans"/>
                <a:ea typeface="Open Sans"/>
                <a:cs typeface="Open Sans"/>
              </a:rPr>
              <a:t>Non-binding and subject to customary due diligence</a:t>
            </a:r>
          </a:p>
          <a:p>
            <a:pPr lvl="1"/>
            <a:endParaRPr lang="en-US" sz="1600">
              <a:latin typeface="Open Sans"/>
              <a:ea typeface="Open Sans"/>
              <a:cs typeface="Open Sans"/>
            </a:endParaRPr>
          </a:p>
        </p:txBody>
      </p:sp>
      <p:sp>
        <p:nvSpPr>
          <p:cNvPr id="4" name="Slide Number Placeholder 3">
            <a:extLst>
              <a:ext uri="{FF2B5EF4-FFF2-40B4-BE49-F238E27FC236}">
                <a16:creationId xmlns:a16="http://schemas.microsoft.com/office/drawing/2014/main" id="{0D50EE6F-44AA-D266-EA7A-4925EF001D88}"/>
              </a:ext>
            </a:extLst>
          </p:cNvPr>
          <p:cNvSpPr>
            <a:spLocks noGrp="1"/>
          </p:cNvSpPr>
          <p:nvPr>
            <p:ph type="sldNum" sz="quarter" idx="12"/>
          </p:nvPr>
        </p:nvSpPr>
        <p:spPr/>
        <p:txBody>
          <a:bodyPr/>
          <a:lstStyle/>
          <a:p>
            <a:pPr marL="0" indent="0">
              <a:buFont typeface="+mj-lt"/>
              <a:buNone/>
            </a:pPr>
            <a:fld id="{130A9E71-80EC-4D7A-8E86-18A080BAD8E5}" type="slidenum">
              <a:rPr lang="en-CA" smtClean="0"/>
              <a:pPr marL="0" indent="0">
                <a:buFont typeface="+mj-lt"/>
                <a:buNone/>
              </a:pPr>
              <a:t>11</a:t>
            </a:fld>
            <a:endParaRPr lang="en-CA"/>
          </a:p>
        </p:txBody>
      </p:sp>
      <p:pic>
        <p:nvPicPr>
          <p:cNvPr id="6" name="Picture 5" descr="A black and white logo&#10;&#10;Description automatically generated">
            <a:extLst>
              <a:ext uri="{FF2B5EF4-FFF2-40B4-BE49-F238E27FC236}">
                <a16:creationId xmlns:a16="http://schemas.microsoft.com/office/drawing/2014/main" id="{1F614D71-B33A-089E-FB79-B826BA8062E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5" b="89955" l="8300" r="90000">
                        <a14:foregroundMark x1="17900" y1="45727" x2="17900" y2="45727"/>
                        <a14:foregroundMark x1="14900" y1="41079" x2="14900" y2="41079"/>
                        <a14:foregroundMark x1="8300" y1="40630" x2="8300" y2="40630"/>
                        <a14:foregroundMark x1="18300" y1="54573" x2="18300" y2="54573"/>
                        <a14:foregroundMark x1="31900" y1="49325" x2="31900" y2="49325"/>
                        <a14:foregroundMark x1="38800" y1="48276" x2="38800" y2="48276"/>
                        <a14:foregroundMark x1="58900" y1="44978" x2="58900" y2="44978"/>
                        <a14:foregroundMark x1="69100" y1="44828" x2="69100" y2="44828"/>
                        <a14:foregroundMark x1="78700" y1="44828" x2="79300" y2="44828"/>
                        <a14:foregroundMark x1="83100" y1="48426" x2="83100" y2="48426"/>
                      </a14:backgroundRemoval>
                    </a14:imgEffect>
                  </a14:imgLayer>
                </a14:imgProps>
              </a:ext>
              <a:ext uri="{28A0092B-C50C-407E-A947-70E740481C1C}">
                <a14:useLocalDpi xmlns:a14="http://schemas.microsoft.com/office/drawing/2010/main" val="0"/>
              </a:ext>
            </a:extLst>
          </a:blip>
          <a:srcRect t="35175" b="37334"/>
          <a:stretch/>
        </p:blipFill>
        <p:spPr>
          <a:xfrm>
            <a:off x="8867367" y="239453"/>
            <a:ext cx="2484000" cy="455469"/>
          </a:xfrm>
          <a:prstGeom prst="rect">
            <a:avLst/>
          </a:prstGeom>
        </p:spPr>
      </p:pic>
      <p:pic>
        <p:nvPicPr>
          <p:cNvPr id="8" name="Picture 7" descr="A large red truck in a tunnel&#10;&#10;Description automatically generated">
            <a:extLst>
              <a:ext uri="{FF2B5EF4-FFF2-40B4-BE49-F238E27FC236}">
                <a16:creationId xmlns:a16="http://schemas.microsoft.com/office/drawing/2014/main" id="{F279F6FA-AC44-7EFA-5C25-6FEAD441C5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7367" y="930580"/>
            <a:ext cx="2484000" cy="1515240"/>
          </a:xfrm>
          <a:prstGeom prst="rect">
            <a:avLst/>
          </a:prstGeom>
        </p:spPr>
      </p:pic>
      <p:pic>
        <p:nvPicPr>
          <p:cNvPr id="12" name="Picture 11" descr="A bulldozer in a tunnel&#10;&#10;Description automatically generated">
            <a:extLst>
              <a:ext uri="{FF2B5EF4-FFF2-40B4-BE49-F238E27FC236}">
                <a16:creationId xmlns:a16="http://schemas.microsoft.com/office/drawing/2014/main" id="{B3B96A76-B7CC-9FE4-DBFA-4B6FB8E0B3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67367" y="2681478"/>
            <a:ext cx="2484000" cy="1515240"/>
          </a:xfrm>
          <a:prstGeom prst="rect">
            <a:avLst/>
          </a:prstGeom>
        </p:spPr>
      </p:pic>
      <p:pic>
        <p:nvPicPr>
          <p:cNvPr id="14" name="Picture 13" descr="A machine in a building&#10;&#10;Description automatically generated">
            <a:extLst>
              <a:ext uri="{FF2B5EF4-FFF2-40B4-BE49-F238E27FC236}">
                <a16:creationId xmlns:a16="http://schemas.microsoft.com/office/drawing/2014/main" id="{92A3C3F3-92B0-BFCE-ACDF-FF2E02D0A6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67367" y="4432376"/>
            <a:ext cx="2484000" cy="1515240"/>
          </a:xfrm>
          <a:prstGeom prst="rect">
            <a:avLst/>
          </a:prstGeom>
        </p:spPr>
      </p:pic>
      <p:sp>
        <p:nvSpPr>
          <p:cNvPr id="5" name="TextBox 4">
            <a:extLst>
              <a:ext uri="{FF2B5EF4-FFF2-40B4-BE49-F238E27FC236}">
                <a16:creationId xmlns:a16="http://schemas.microsoft.com/office/drawing/2014/main" id="{6500A973-1CD3-8A5E-93B6-8A0068B2B509}"/>
              </a:ext>
            </a:extLst>
          </p:cNvPr>
          <p:cNvSpPr txBox="1"/>
          <p:nvPr/>
        </p:nvSpPr>
        <p:spPr>
          <a:xfrm>
            <a:off x="8040969" y="6016391"/>
            <a:ext cx="3310398" cy="584775"/>
          </a:xfrm>
          <a:prstGeom prst="rect">
            <a:avLst/>
          </a:prstGeom>
          <a:noFill/>
        </p:spPr>
        <p:txBody>
          <a:bodyPr wrap="square">
            <a:spAutoFit/>
          </a:bodyPr>
          <a:lstStyle/>
          <a:p>
            <a:pPr algn="r"/>
            <a:r>
              <a:rPr lang="en-CA" sz="1600" i="1"/>
              <a:t>For more information please visit </a:t>
            </a:r>
            <a:r>
              <a:rPr lang="en-US" sz="1600" err="1">
                <a:hlinkClick r:id="rId11"/>
              </a:rPr>
              <a:t>rocktechnology.sandvik</a:t>
            </a:r>
            <a:endParaRPr lang="en-CA" sz="1600" i="1"/>
          </a:p>
        </p:txBody>
      </p:sp>
    </p:spTree>
    <p:extLst>
      <p:ext uri="{BB962C8B-B14F-4D97-AF65-F5344CB8AC3E}">
        <p14:creationId xmlns:p14="http://schemas.microsoft.com/office/powerpoint/2010/main" val="31708804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0DBC0-4298-CBEB-E05F-46A18206D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FE1E7-F466-096C-10DA-2A407DE9E314}"/>
              </a:ext>
            </a:extLst>
          </p:cNvPr>
          <p:cNvSpPr>
            <a:spLocks noGrp="1"/>
          </p:cNvSpPr>
          <p:nvPr>
            <p:ph type="title"/>
          </p:nvPr>
        </p:nvSpPr>
        <p:spPr/>
        <p:txBody>
          <a:bodyPr vert="horz" lIns="91440" tIns="45720" rIns="91440" bIns="45720" rtlCol="0" anchor="ctr">
            <a:normAutofit/>
          </a:bodyPr>
          <a:lstStyle/>
          <a:p>
            <a:r>
              <a:rPr lang="en-US">
                <a:solidFill>
                  <a:srgbClr val="524E52"/>
                </a:solidFill>
              </a:rPr>
              <a:t>Salt production offtake and Canadian JV</a:t>
            </a:r>
          </a:p>
        </p:txBody>
      </p:sp>
      <p:sp>
        <p:nvSpPr>
          <p:cNvPr id="3" name="Slide Number Placeholder 3">
            <a:extLst>
              <a:ext uri="{FF2B5EF4-FFF2-40B4-BE49-F238E27FC236}">
                <a16:creationId xmlns:a16="http://schemas.microsoft.com/office/drawing/2014/main" id="{72D8B3FA-FD8C-FF40-6780-56E653237464}"/>
              </a:ext>
            </a:extLst>
          </p:cNvPr>
          <p:cNvSpPr>
            <a:spLocks noGrp="1"/>
          </p:cNvSpPr>
          <p:nvPr>
            <p:ph type="sldNum" sz="quarter" idx="12"/>
          </p:nvPr>
        </p:nvSpPr>
        <p:spPr/>
        <p:txBody>
          <a:bodyPr/>
          <a:lstStyle/>
          <a:p>
            <a:pPr marL="0" indent="0">
              <a:buFont typeface="+mj-lt"/>
              <a:buNone/>
            </a:pPr>
            <a:fld id="{C150156F-3BD5-4107-88D7-5D6FD17D4C40}" type="slidenum">
              <a:rPr lang="en-CA" smtClean="0"/>
              <a:pPr marL="0" indent="0">
                <a:buFont typeface="+mj-lt"/>
                <a:buNone/>
              </a:pPr>
              <a:t>12</a:t>
            </a:fld>
            <a:endParaRPr lang="en-CA"/>
          </a:p>
        </p:txBody>
      </p:sp>
      <p:sp>
        <p:nvSpPr>
          <p:cNvPr id="4" name="Content Placeholder 2">
            <a:extLst>
              <a:ext uri="{FF2B5EF4-FFF2-40B4-BE49-F238E27FC236}">
                <a16:creationId xmlns:a16="http://schemas.microsoft.com/office/drawing/2014/main" id="{88577444-2527-F8C7-543A-8494CCB21E04}"/>
              </a:ext>
            </a:extLst>
          </p:cNvPr>
          <p:cNvSpPr>
            <a:spLocks noGrp="1"/>
          </p:cNvSpPr>
          <p:nvPr>
            <p:ph idx="1"/>
          </p:nvPr>
        </p:nvSpPr>
        <p:spPr>
          <a:xfrm>
            <a:off x="837648" y="1114054"/>
            <a:ext cx="7658651" cy="5237760"/>
          </a:xfrm>
        </p:spPr>
        <p:txBody>
          <a:bodyPr>
            <a:normAutofit/>
          </a:bodyPr>
          <a:lstStyle/>
          <a:p>
            <a:pPr marL="0" indent="0">
              <a:buNone/>
            </a:pPr>
            <a:r>
              <a:rPr lang="en-US" b="1" dirty="0">
                <a:latin typeface="Open Sans" panose="020B0606030504020204" pitchFamily="34" charset="0"/>
                <a:ea typeface="Open Sans" panose="020B0606030504020204" pitchFamily="34" charset="0"/>
                <a:cs typeface="Open Sans" panose="020B0606030504020204" pitchFamily="34" charset="0"/>
              </a:rPr>
              <a:t>Non-binding MOU with </a:t>
            </a:r>
            <a:r>
              <a:rPr lang="en-US" b="1" dirty="0" err="1">
                <a:latin typeface="Open Sans" panose="020B0606030504020204" pitchFamily="34" charset="0"/>
                <a:ea typeface="Open Sans" panose="020B0606030504020204" pitchFamily="34" charset="0"/>
                <a:cs typeface="Open Sans" panose="020B0606030504020204" pitchFamily="34" charset="0"/>
              </a:rPr>
              <a:t>Scotwood</a:t>
            </a:r>
            <a:r>
              <a:rPr lang="en-US" b="1" dirty="0">
                <a:latin typeface="Open Sans" panose="020B0606030504020204" pitchFamily="34" charset="0"/>
                <a:ea typeface="Open Sans" panose="020B0606030504020204" pitchFamily="34" charset="0"/>
                <a:cs typeface="Open Sans" panose="020B0606030504020204" pitchFamily="34" charset="0"/>
              </a:rPr>
              <a:t> Industries (August 2024):</a:t>
            </a:r>
          </a:p>
          <a:p>
            <a:r>
              <a:rPr lang="en-US" dirty="0">
                <a:latin typeface="Open Sans" panose="020B0606030504020204" pitchFamily="34" charset="0"/>
                <a:ea typeface="Open Sans" panose="020B0606030504020204" pitchFamily="34" charset="0"/>
                <a:cs typeface="Open Sans" panose="020B0606030504020204" pitchFamily="34" charset="0"/>
              </a:rPr>
              <a:t>Joint Venture for distribution and sale of packaged salt and related products in Canada;</a:t>
            </a:r>
          </a:p>
          <a:p>
            <a:r>
              <a:rPr lang="en-US" dirty="0">
                <a:latin typeface="Open Sans" panose="020B0606030504020204" pitchFamily="34" charset="0"/>
                <a:ea typeface="Open Sans" panose="020B0606030504020204" pitchFamily="34" charset="0"/>
                <a:cs typeface="Open Sans" panose="020B0606030504020204" pitchFamily="34" charset="0"/>
              </a:rPr>
              <a:t>Joint Venture to enter into offtake with Atlas.</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b="1" dirty="0" err="1">
                <a:latin typeface="Open Sans" panose="020B0606030504020204" pitchFamily="34" charset="0"/>
                <a:ea typeface="Open Sans" panose="020B0606030504020204" pitchFamily="34" charset="0"/>
                <a:cs typeface="Open Sans" panose="020B0606030504020204" pitchFamily="34" charset="0"/>
              </a:rPr>
              <a:t>Scotwood</a:t>
            </a:r>
            <a:r>
              <a:rPr lang="en-US" b="1" dirty="0">
                <a:latin typeface="Open Sans" panose="020B0606030504020204" pitchFamily="34" charset="0"/>
                <a:ea typeface="Open Sans" panose="020B0606030504020204" pitchFamily="34" charset="0"/>
                <a:cs typeface="Open Sans" panose="020B0606030504020204" pitchFamily="34" charset="0"/>
              </a:rPr>
              <a:t> Industries:</a:t>
            </a:r>
          </a:p>
          <a:p>
            <a:r>
              <a:rPr lang="en-US" dirty="0">
                <a:latin typeface="Open Sans" panose="020B0606030504020204" pitchFamily="34" charset="0"/>
                <a:ea typeface="Open Sans" panose="020B0606030504020204" pitchFamily="34" charset="0"/>
                <a:cs typeface="Open Sans" panose="020B0606030504020204" pitchFamily="34" charset="0"/>
              </a:rPr>
              <a:t>U.S. Industry leader in the marketing and distribution of salt products since 1980.</a:t>
            </a:r>
          </a:p>
          <a:p>
            <a:r>
              <a:rPr lang="en-US" dirty="0">
                <a:latin typeface="Open Sans" panose="020B0606030504020204" pitchFamily="34" charset="0"/>
                <a:ea typeface="Open Sans" panose="020B0606030504020204" pitchFamily="34" charset="0"/>
                <a:cs typeface="Open Sans" panose="020B0606030504020204" pitchFamily="34" charset="0"/>
              </a:rPr>
              <a:t>Largest packaged retail de-icing distributor in the U.S. : </a:t>
            </a:r>
          </a:p>
          <a:p>
            <a:pPr lvl="1"/>
            <a:r>
              <a:rPr lang="en-US" dirty="0">
                <a:latin typeface="Open Sans" panose="020B0606030504020204" pitchFamily="34" charset="0"/>
                <a:ea typeface="Open Sans" panose="020B0606030504020204" pitchFamily="34" charset="0"/>
                <a:cs typeface="Open Sans" panose="020B0606030504020204" pitchFamily="34" charset="0"/>
              </a:rPr>
              <a:t>Big box mass merchandisers, DIY, farm/home, grocery, hardware and automotive chains, </a:t>
            </a:r>
          </a:p>
          <a:p>
            <a:pPr lvl="1"/>
            <a:r>
              <a:rPr lang="en-US" dirty="0">
                <a:latin typeface="Open Sans" panose="020B0606030504020204" pitchFamily="34" charset="0"/>
                <a:ea typeface="Open Sans" panose="020B0606030504020204" pitchFamily="34" charset="0"/>
                <a:cs typeface="Open Sans" panose="020B0606030504020204" pitchFamily="34" charset="0"/>
              </a:rPr>
              <a:t>Existing relationships averaging over 20 years. </a:t>
            </a:r>
          </a:p>
          <a:p>
            <a:r>
              <a:rPr lang="en-US" dirty="0">
                <a:latin typeface="Open Sans" panose="020B0606030504020204" pitchFamily="34" charset="0"/>
                <a:ea typeface="Open Sans" panose="020B0606030504020204" pitchFamily="34" charset="0"/>
                <a:cs typeface="Open Sans" panose="020B0606030504020204" pitchFamily="34" charset="0"/>
              </a:rPr>
              <a:t>Successful marketing strategy:</a:t>
            </a:r>
          </a:p>
          <a:p>
            <a:pPr lvl="1"/>
            <a:r>
              <a:rPr lang="en-US" dirty="0">
                <a:latin typeface="Open Sans" panose="020B0606030504020204" pitchFamily="34" charset="0"/>
                <a:ea typeface="Open Sans" panose="020B0606030504020204" pitchFamily="34" charset="0"/>
                <a:cs typeface="Open Sans" panose="020B0606030504020204" pitchFamily="34" charset="0"/>
              </a:rPr>
              <a:t>Partnerships with nationally recognized consumer brands.</a:t>
            </a:r>
          </a:p>
        </p:txBody>
      </p:sp>
      <p:pic>
        <p:nvPicPr>
          <p:cNvPr id="6" name="Picture 5">
            <a:extLst>
              <a:ext uri="{FF2B5EF4-FFF2-40B4-BE49-F238E27FC236}">
                <a16:creationId xmlns:a16="http://schemas.microsoft.com/office/drawing/2014/main" id="{49E5B9AA-FB5E-652F-2B39-C04EC2B61C94}"/>
              </a:ext>
            </a:extLst>
          </p:cNvPr>
          <p:cNvPicPr>
            <a:picLocks noChangeAspect="1"/>
          </p:cNvPicPr>
          <p:nvPr/>
        </p:nvPicPr>
        <p:blipFill>
          <a:blip r:embed="rId2"/>
          <a:stretch>
            <a:fillRect/>
          </a:stretch>
        </p:blipFill>
        <p:spPr>
          <a:xfrm>
            <a:off x="9238146" y="1065140"/>
            <a:ext cx="2693739" cy="992259"/>
          </a:xfrm>
          <a:prstGeom prst="rect">
            <a:avLst/>
          </a:prstGeom>
        </p:spPr>
      </p:pic>
      <p:pic>
        <p:nvPicPr>
          <p:cNvPr id="8" name="Picture 7">
            <a:extLst>
              <a:ext uri="{FF2B5EF4-FFF2-40B4-BE49-F238E27FC236}">
                <a16:creationId xmlns:a16="http://schemas.microsoft.com/office/drawing/2014/main" id="{8630F659-38FC-0562-A786-90B8A93106B7}"/>
              </a:ext>
            </a:extLst>
          </p:cNvPr>
          <p:cNvPicPr>
            <a:picLocks noChangeAspect="1"/>
          </p:cNvPicPr>
          <p:nvPr/>
        </p:nvPicPr>
        <p:blipFill>
          <a:blip r:embed="rId3"/>
          <a:stretch>
            <a:fillRect/>
          </a:stretch>
        </p:blipFill>
        <p:spPr>
          <a:xfrm>
            <a:off x="8808492" y="2420575"/>
            <a:ext cx="3123393" cy="1822418"/>
          </a:xfrm>
          <a:prstGeom prst="rect">
            <a:avLst/>
          </a:prstGeom>
          <a:ln>
            <a:solidFill>
              <a:schemeClr val="tx1"/>
            </a:solidFill>
          </a:ln>
        </p:spPr>
      </p:pic>
      <p:sp>
        <p:nvSpPr>
          <p:cNvPr id="7" name="TextBox 6">
            <a:extLst>
              <a:ext uri="{FF2B5EF4-FFF2-40B4-BE49-F238E27FC236}">
                <a16:creationId xmlns:a16="http://schemas.microsoft.com/office/drawing/2014/main" id="{AEEC7F0B-62A2-F10A-BC99-6D17CF1761EB}"/>
              </a:ext>
            </a:extLst>
          </p:cNvPr>
          <p:cNvSpPr txBox="1"/>
          <p:nvPr/>
        </p:nvSpPr>
        <p:spPr>
          <a:xfrm>
            <a:off x="8621487" y="4303064"/>
            <a:ext cx="3310398" cy="830997"/>
          </a:xfrm>
          <a:prstGeom prst="rect">
            <a:avLst/>
          </a:prstGeom>
          <a:noFill/>
        </p:spPr>
        <p:txBody>
          <a:bodyPr wrap="square">
            <a:spAutoFit/>
          </a:bodyPr>
          <a:lstStyle/>
          <a:p>
            <a:pPr algn="r"/>
            <a:r>
              <a:rPr lang="en-CA" sz="1600" i="1"/>
              <a:t>For more information about </a:t>
            </a:r>
            <a:r>
              <a:rPr lang="en-CA" sz="1600" i="1" err="1"/>
              <a:t>Scotwood</a:t>
            </a:r>
            <a:r>
              <a:rPr lang="en-CA" sz="1600" i="1"/>
              <a:t> in the United States, please visit </a:t>
            </a:r>
            <a:r>
              <a:rPr lang="en-CA" sz="1600" i="1">
                <a:hlinkClick r:id="rId4"/>
              </a:rPr>
              <a:t>https://scotwoodindustries.com</a:t>
            </a:r>
            <a:r>
              <a:rPr lang="en-CA" sz="1600" i="1"/>
              <a:t>.</a:t>
            </a:r>
          </a:p>
        </p:txBody>
      </p:sp>
    </p:spTree>
    <p:extLst>
      <p:ext uri="{BB962C8B-B14F-4D97-AF65-F5344CB8AC3E}">
        <p14:creationId xmlns:p14="http://schemas.microsoft.com/office/powerpoint/2010/main" val="38846074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D30E4-BF3C-F294-56F0-272A5E5E1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57420-ECD2-A152-9801-090492559877}"/>
              </a:ext>
            </a:extLst>
          </p:cNvPr>
          <p:cNvSpPr>
            <a:spLocks noGrp="1"/>
          </p:cNvSpPr>
          <p:nvPr>
            <p:ph type="title"/>
          </p:nvPr>
        </p:nvSpPr>
        <p:spPr>
          <a:xfrm>
            <a:off x="838200" y="136525"/>
            <a:ext cx="10515600" cy="565439"/>
          </a:xfrm>
        </p:spPr>
        <p:txBody>
          <a:bodyPr vert="horz" lIns="91440" tIns="45720" rIns="91440" bIns="45720" rtlCol="0" anchor="ctr">
            <a:normAutofit/>
          </a:bodyPr>
          <a:lstStyle/>
          <a:p>
            <a:r>
              <a:rPr lang="en-US">
                <a:solidFill>
                  <a:srgbClr val="524E52"/>
                </a:solidFill>
                <a:latin typeface="Open Sans"/>
                <a:ea typeface="Open Sans"/>
                <a:cs typeface="Open Sans"/>
              </a:rPr>
              <a:t>Environmental stewardship</a:t>
            </a:r>
            <a:endParaRPr lang="en-US">
              <a:solidFill>
                <a:srgbClr val="524E52"/>
              </a:solidFill>
            </a:endParaRPr>
          </a:p>
        </p:txBody>
      </p:sp>
      <p:pic>
        <p:nvPicPr>
          <p:cNvPr id="5" name="Picture 4">
            <a:extLst>
              <a:ext uri="{FF2B5EF4-FFF2-40B4-BE49-F238E27FC236}">
                <a16:creationId xmlns:a16="http://schemas.microsoft.com/office/drawing/2014/main" id="{B388FE34-BDF6-C30C-A41C-885B1B504DB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530" r="18850"/>
          <a:stretch/>
        </p:blipFill>
        <p:spPr>
          <a:xfrm>
            <a:off x="6191759" y="10"/>
            <a:ext cx="600024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10" name="Diagram 9">
            <a:extLst>
              <a:ext uri="{FF2B5EF4-FFF2-40B4-BE49-F238E27FC236}">
                <a16:creationId xmlns:a16="http://schemas.microsoft.com/office/drawing/2014/main" id="{A9C5FB90-1523-104B-BC0D-D89F63DB8526}"/>
              </a:ext>
            </a:extLst>
          </p:cNvPr>
          <p:cNvGraphicFramePr>
            <a:graphicFrameLocks/>
          </p:cNvGraphicFramePr>
          <p:nvPr>
            <p:extLst>
              <p:ext uri="{D42A27DB-BD31-4B8C-83A1-F6EECF244321}">
                <p14:modId xmlns:p14="http://schemas.microsoft.com/office/powerpoint/2010/main" val="105564496"/>
              </p:ext>
            </p:extLst>
          </p:nvPr>
        </p:nvGraphicFramePr>
        <p:xfrm>
          <a:off x="397330" y="2111829"/>
          <a:ext cx="9263741" cy="41093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4E6F2B8-1581-26CC-9866-49B671E823B7}"/>
              </a:ext>
            </a:extLst>
          </p:cNvPr>
          <p:cNvSpPr txBox="1">
            <a:spLocks/>
          </p:cNvSpPr>
          <p:nvPr/>
        </p:nvSpPr>
        <p:spPr>
          <a:xfrm>
            <a:off x="11747500" y="6126163"/>
            <a:ext cx="473364" cy="365125"/>
          </a:xfrm>
          <a:prstGeom prst="rect">
            <a:avLst/>
          </a:prstGeom>
        </p:spPr>
        <p:txBody>
          <a:bodyPr vert="horz" lIns="91440" tIns="45720" rIns="91440" bIns="45720" rtlCol="0" anchor="ctr"/>
          <a:lstStyle>
            <a:defPPr>
              <a:defRPr lang="en-US"/>
            </a:defPPr>
            <a:lvl1pPr marL="228600" indent="-228600" algn="ctr" defTabSz="914400" rtl="0" eaLnBrk="1" latinLnBrk="0" hangingPunct="1">
              <a:buFont typeface="+mj-lt"/>
              <a:buAutoNum type="arabicPeriod"/>
              <a:defRPr sz="1800" b="1" kern="1200">
                <a:solidFill>
                  <a:srgbClr val="6A6B6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mj-lt"/>
              <a:buNone/>
            </a:pPr>
            <a:fld id="{C150156F-3BD5-4107-88D7-5D6FD17D4C40}" type="slidenum">
              <a:rPr lang="en-CA" smtClean="0">
                <a:solidFill>
                  <a:srgbClr val="E5E4E2"/>
                </a:solidFill>
              </a:rPr>
              <a:pPr marL="0" indent="0">
                <a:buFont typeface="+mj-lt"/>
                <a:buNone/>
              </a:pPr>
              <a:t>13</a:t>
            </a:fld>
            <a:endParaRPr lang="en-CA">
              <a:solidFill>
                <a:srgbClr val="E5E4E2"/>
              </a:solidFill>
            </a:endParaRPr>
          </a:p>
        </p:txBody>
      </p:sp>
      <p:sp>
        <p:nvSpPr>
          <p:cNvPr id="19" name="Rectangle 18">
            <a:extLst>
              <a:ext uri="{FF2B5EF4-FFF2-40B4-BE49-F238E27FC236}">
                <a16:creationId xmlns:a16="http://schemas.microsoft.com/office/drawing/2014/main" id="{217E7B41-ED25-C323-FB63-D6262713C7C3}"/>
              </a:ext>
            </a:extLst>
          </p:cNvPr>
          <p:cNvSpPr/>
          <p:nvPr/>
        </p:nvSpPr>
        <p:spPr>
          <a:xfrm>
            <a:off x="11892828" y="6444347"/>
            <a:ext cx="182708" cy="413653"/>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78AFB40B-4BDB-7678-858C-FF249461DE8E}"/>
              </a:ext>
            </a:extLst>
          </p:cNvPr>
          <p:cNvSpPr>
            <a:spLocks noGrp="1"/>
          </p:cNvSpPr>
          <p:nvPr>
            <p:ph idx="1"/>
          </p:nvPr>
        </p:nvSpPr>
        <p:spPr>
          <a:xfrm>
            <a:off x="49806" y="903795"/>
            <a:ext cx="6724908" cy="799410"/>
          </a:xfrm>
        </p:spPr>
        <p:txBody>
          <a:bodyPr vert="horz" lIns="91440" tIns="45720" rIns="91440" bIns="45720" numCol="1" rtlCol="0" anchor="t">
            <a:noAutofit/>
          </a:bodyPr>
          <a:lstStyle/>
          <a:p>
            <a:pPr marL="457200" lvl="1" indent="0">
              <a:buNone/>
            </a:pPr>
            <a:r>
              <a:rPr lang="en-US" sz="1600" b="1"/>
              <a:t>Release from Environmental Assessment with conditions issued April 19, 2024, pursuant to the Newfoundland and Labrador Environmental Protection Act.</a:t>
            </a:r>
          </a:p>
          <a:p>
            <a:pPr marL="457200" lvl="1" indent="0">
              <a:buNone/>
            </a:pPr>
            <a:r>
              <a:rPr lang="en-US" sz="1600" b="1">
                <a:latin typeface="Open Sans"/>
                <a:ea typeface="Open Sans"/>
                <a:cs typeface="Open Sans"/>
              </a:rPr>
              <a:t>No Impact Assessment required under federal legislation.</a:t>
            </a:r>
            <a:endParaRPr lang="en-US" sz="1600" b="1"/>
          </a:p>
        </p:txBody>
      </p:sp>
    </p:spTree>
    <p:extLst>
      <p:ext uri="{BB962C8B-B14F-4D97-AF65-F5344CB8AC3E}">
        <p14:creationId xmlns:p14="http://schemas.microsoft.com/office/powerpoint/2010/main" val="352258921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7194C-CACF-DD28-56EC-49CC07CD90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724D7F4-2AC6-CF7A-9467-284EB9C952BF}"/>
              </a:ext>
            </a:extLst>
          </p:cNvPr>
          <p:cNvPicPr>
            <a:picLocks noChangeAspect="1"/>
          </p:cNvPicPr>
          <p:nvPr/>
        </p:nvPicPr>
        <p:blipFill rotWithShape="1">
          <a:blip r:embed="rId3"/>
          <a:srcRect l="11397" t="16514" b="6627"/>
          <a:stretch/>
        </p:blipFill>
        <p:spPr>
          <a:xfrm>
            <a:off x="0" y="-1106"/>
            <a:ext cx="12192000" cy="6857999"/>
          </a:xfrm>
          <a:prstGeom prst="rect">
            <a:avLst/>
          </a:prstGeom>
        </p:spPr>
      </p:pic>
      <p:sp>
        <p:nvSpPr>
          <p:cNvPr id="2" name="Rectangle 1">
            <a:extLst>
              <a:ext uri="{FF2B5EF4-FFF2-40B4-BE49-F238E27FC236}">
                <a16:creationId xmlns:a16="http://schemas.microsoft.com/office/drawing/2014/main" id="{DC32F859-5B21-1B9C-06CA-8487D88863FF}"/>
              </a:ext>
            </a:extLst>
          </p:cNvPr>
          <p:cNvSpPr/>
          <p:nvPr/>
        </p:nvSpPr>
        <p:spPr>
          <a:xfrm rot="5400000">
            <a:off x="2643931" y="-2651778"/>
            <a:ext cx="6925154" cy="12228711"/>
          </a:xfrm>
          <a:prstGeom prst="rect">
            <a:avLst/>
          </a:prstGeom>
          <a:gradFill flip="none" rotWithShape="1">
            <a:gsLst>
              <a:gs pos="68000">
                <a:schemeClr val="tx1">
                  <a:alpha val="0"/>
                </a:schemeClr>
              </a:gs>
              <a:gs pos="10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418A86D8-1E20-AC48-552C-F0F251B7B389}"/>
              </a:ext>
            </a:extLst>
          </p:cNvPr>
          <p:cNvSpPr>
            <a:spLocks/>
          </p:cNvSpPr>
          <p:nvPr/>
        </p:nvSpPr>
        <p:spPr>
          <a:xfrm rot="5400000">
            <a:off x="2696418" y="-2248309"/>
            <a:ext cx="6856893" cy="12191999"/>
          </a:xfrm>
          <a:prstGeom prst="rect">
            <a:avLst/>
          </a:prstGeom>
          <a:gradFill flip="none" rotWithShape="1">
            <a:gsLst>
              <a:gs pos="78000">
                <a:schemeClr val="tx1">
                  <a:alpha val="0"/>
                </a:schemeClr>
              </a:gs>
              <a:gs pos="100000">
                <a:schemeClr val="tx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4346EBED-3C13-169D-67BE-04935C87191A}"/>
              </a:ext>
            </a:extLst>
          </p:cNvPr>
          <p:cNvSpPr>
            <a:spLocks/>
          </p:cNvSpPr>
          <p:nvPr/>
        </p:nvSpPr>
        <p:spPr>
          <a:xfrm rot="5400000">
            <a:off x="2194190" y="-763583"/>
            <a:ext cx="6856893" cy="12191999"/>
          </a:xfrm>
          <a:prstGeom prst="rect">
            <a:avLst/>
          </a:prstGeom>
          <a:gradFill flip="none" rotWithShape="1">
            <a:gsLst>
              <a:gs pos="84000">
                <a:schemeClr val="tx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DF88EFD-C90F-AF78-1903-3E3103C14E7E}"/>
              </a:ext>
            </a:extLst>
          </p:cNvPr>
          <p:cNvSpPr>
            <a:spLocks noGrp="1"/>
          </p:cNvSpPr>
          <p:nvPr>
            <p:ph type="sldNum" sz="quarter" idx="12"/>
          </p:nvPr>
        </p:nvSpPr>
        <p:spPr/>
        <p:txBody>
          <a:bodyPr/>
          <a:lstStyle/>
          <a:p>
            <a:pPr marL="0" indent="0">
              <a:buFont typeface="+mj-lt"/>
              <a:buNone/>
            </a:pPr>
            <a:fld id="{C150156F-3BD5-4107-88D7-5D6FD17D4C40}" type="slidenum">
              <a:rPr lang="en-CA" smtClean="0">
                <a:solidFill>
                  <a:srgbClr val="E5E4E2"/>
                </a:solidFill>
              </a:rPr>
              <a:pPr marL="0" indent="0">
                <a:buFont typeface="+mj-lt"/>
                <a:buNone/>
              </a:pPr>
              <a:t>14</a:t>
            </a:fld>
            <a:endParaRPr lang="en-CA">
              <a:solidFill>
                <a:srgbClr val="E5E4E2"/>
              </a:solidFill>
            </a:endParaRPr>
          </a:p>
        </p:txBody>
      </p:sp>
      <p:sp>
        <p:nvSpPr>
          <p:cNvPr id="3" name="Title 1">
            <a:extLst>
              <a:ext uri="{FF2B5EF4-FFF2-40B4-BE49-F238E27FC236}">
                <a16:creationId xmlns:a16="http://schemas.microsoft.com/office/drawing/2014/main" id="{E1746F13-5A2F-CD90-8AC9-0BA569218A3E}"/>
              </a:ext>
            </a:extLst>
          </p:cNvPr>
          <p:cNvSpPr txBox="1">
            <a:spLocks/>
          </p:cNvSpPr>
          <p:nvPr/>
        </p:nvSpPr>
        <p:spPr>
          <a:xfrm>
            <a:off x="838200" y="136525"/>
            <a:ext cx="10515600" cy="565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rgbClr val="E5E4E2"/>
                </a:solidFill>
              </a:rPr>
              <a:t>Site footprint – the vision</a:t>
            </a:r>
            <a:endParaRPr lang="en-CA">
              <a:solidFill>
                <a:srgbClr val="E5E4E2"/>
              </a:solidFill>
            </a:endParaRPr>
          </a:p>
        </p:txBody>
      </p:sp>
      <p:cxnSp>
        <p:nvCxnSpPr>
          <p:cNvPr id="19" name="Straight Connector 18">
            <a:extLst>
              <a:ext uri="{FF2B5EF4-FFF2-40B4-BE49-F238E27FC236}">
                <a16:creationId xmlns:a16="http://schemas.microsoft.com/office/drawing/2014/main" id="{646AEB44-29A6-7ACA-939A-B5DD2ECFBFDC}"/>
              </a:ext>
            </a:extLst>
          </p:cNvPr>
          <p:cNvCxnSpPr>
            <a:cxnSpLocks/>
          </p:cNvCxnSpPr>
          <p:nvPr/>
        </p:nvCxnSpPr>
        <p:spPr>
          <a:xfrm flipH="1" flipV="1">
            <a:off x="1057110" y="6022709"/>
            <a:ext cx="6460" cy="767030"/>
          </a:xfrm>
          <a:prstGeom prst="line">
            <a:avLst/>
          </a:prstGeom>
          <a:ln w="12700">
            <a:solidFill>
              <a:srgbClr val="E5E4E2"/>
            </a:solidFill>
            <a:tailEnd type="none" w="lg" len="lg"/>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C9E5E03-AF96-196A-6790-2698E89E51F8}"/>
              </a:ext>
            </a:extLst>
          </p:cNvPr>
          <p:cNvSpPr/>
          <p:nvPr/>
        </p:nvSpPr>
        <p:spPr>
          <a:xfrm>
            <a:off x="11892828" y="6444347"/>
            <a:ext cx="182708" cy="413653"/>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Straight Connector 20">
            <a:extLst>
              <a:ext uri="{FF2B5EF4-FFF2-40B4-BE49-F238E27FC236}">
                <a16:creationId xmlns:a16="http://schemas.microsoft.com/office/drawing/2014/main" id="{0F81F0AC-D64F-1805-F5F6-55715AB6CA71}"/>
              </a:ext>
            </a:extLst>
          </p:cNvPr>
          <p:cNvCxnSpPr>
            <a:cxnSpLocks/>
          </p:cNvCxnSpPr>
          <p:nvPr/>
        </p:nvCxnSpPr>
        <p:spPr>
          <a:xfrm>
            <a:off x="315212" y="701964"/>
            <a:ext cx="207225" cy="0"/>
          </a:xfrm>
          <a:prstGeom prst="line">
            <a:avLst/>
          </a:prstGeom>
          <a:ln w="38100">
            <a:solidFill>
              <a:srgbClr val="1FA2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CF4F456-8D53-40D8-39C3-606BEC2B3D92}"/>
              </a:ext>
            </a:extLst>
          </p:cNvPr>
          <p:cNvSpPr/>
          <p:nvPr/>
        </p:nvSpPr>
        <p:spPr>
          <a:xfrm>
            <a:off x="315212" y="0"/>
            <a:ext cx="207225" cy="632629"/>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50C66951-A4E6-B03C-B2DD-97225EB6B7BF}"/>
              </a:ext>
            </a:extLst>
          </p:cNvPr>
          <p:cNvSpPr txBox="1"/>
          <p:nvPr/>
        </p:nvSpPr>
        <p:spPr>
          <a:xfrm>
            <a:off x="1131830" y="6252336"/>
            <a:ext cx="3619837" cy="307777"/>
          </a:xfrm>
          <a:prstGeom prst="rect">
            <a:avLst/>
          </a:prstGeom>
          <a:noFill/>
        </p:spPr>
        <p:txBody>
          <a:bodyPr wrap="none" rtlCol="0" anchor="ctr">
            <a:spAutoFit/>
          </a:bodyPr>
          <a:lstStyle/>
          <a:p>
            <a:r>
              <a:rPr lang="en-US" sz="1400">
                <a:solidFill>
                  <a:srgbClr val="E5E4E2"/>
                </a:solidFill>
                <a:latin typeface="Open Sans" panose="020B0606030504020204" pitchFamily="34" charset="0"/>
                <a:ea typeface="Open Sans" panose="020B0606030504020204" pitchFamily="34" charset="0"/>
                <a:cs typeface="Open Sans" panose="020B0606030504020204" pitchFamily="34" charset="0"/>
              </a:rPr>
              <a:t>TSXV: </a:t>
            </a:r>
            <a:r>
              <a:rPr lang="en-US" sz="1400" b="1">
                <a:solidFill>
                  <a:srgbClr val="E5E4E2"/>
                </a:solidFill>
                <a:latin typeface="Open Sans" panose="020B0606030504020204" pitchFamily="34" charset="0"/>
                <a:ea typeface="Open Sans" panose="020B0606030504020204" pitchFamily="34" charset="0"/>
                <a:cs typeface="Open Sans" panose="020B0606030504020204" pitchFamily="34" charset="0"/>
              </a:rPr>
              <a:t>SALT </a:t>
            </a:r>
            <a:r>
              <a:rPr lang="en-US" sz="1400"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 OTCQB: </a:t>
            </a:r>
            <a:r>
              <a:rPr lang="en-US" sz="1400" b="1"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REMRF </a:t>
            </a:r>
            <a:r>
              <a:rPr lang="en-US" sz="1400"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 FSE: </a:t>
            </a:r>
            <a:r>
              <a:rPr lang="en-US" sz="1400" b="1"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9D00</a:t>
            </a:r>
            <a:endParaRPr lang="en-US" sz="1400" b="1">
              <a:solidFill>
                <a:srgbClr val="E5E4E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2" name="Picture 31">
            <a:extLst>
              <a:ext uri="{FF2B5EF4-FFF2-40B4-BE49-F238E27FC236}">
                <a16:creationId xmlns:a16="http://schemas.microsoft.com/office/drawing/2014/main" id="{EDC3B8ED-B9D2-8520-C23C-02ADA15CD3DF}"/>
              </a:ext>
            </a:extLst>
          </p:cNvPr>
          <p:cNvPicPr>
            <a:picLocks noChangeAspect="1"/>
          </p:cNvPicPr>
          <p:nvPr/>
        </p:nvPicPr>
        <p:blipFill>
          <a:blip r:embed="rId4"/>
          <a:stretch>
            <a:fillRect/>
          </a:stretch>
        </p:blipFill>
        <p:spPr>
          <a:xfrm>
            <a:off x="233982" y="6034656"/>
            <a:ext cx="586800" cy="750600"/>
          </a:xfrm>
          <a:prstGeom prst="rect">
            <a:avLst/>
          </a:prstGeom>
        </p:spPr>
      </p:pic>
    </p:spTree>
    <p:extLst>
      <p:ext uri="{BB962C8B-B14F-4D97-AF65-F5344CB8AC3E}">
        <p14:creationId xmlns:p14="http://schemas.microsoft.com/office/powerpoint/2010/main" val="191466622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9ECE-026F-7BE7-D533-D07ABCE876D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89387BD-D5E4-747A-242A-952ED90027C3}"/>
              </a:ext>
            </a:extLst>
          </p:cNvPr>
          <p:cNvPicPr>
            <a:picLocks noChangeAspect="1"/>
          </p:cNvPicPr>
          <p:nvPr/>
        </p:nvPicPr>
        <p:blipFill rotWithShape="1">
          <a:blip r:embed="rId3"/>
          <a:srcRect l="32893" r="12909"/>
          <a:stretch/>
        </p:blipFill>
        <p:spPr>
          <a:xfrm>
            <a:off x="4786970" y="10"/>
            <a:ext cx="743389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5F8F8AA9-A45F-485F-6EC6-81F872EFE5B3}"/>
              </a:ext>
            </a:extLst>
          </p:cNvPr>
          <p:cNvSpPr>
            <a:spLocks noGrp="1"/>
          </p:cNvSpPr>
          <p:nvPr>
            <p:ph type="title"/>
          </p:nvPr>
        </p:nvSpPr>
        <p:spPr>
          <a:xfrm>
            <a:off x="838200" y="136525"/>
            <a:ext cx="10515600" cy="565439"/>
          </a:xfrm>
        </p:spPr>
        <p:txBody>
          <a:bodyPr/>
          <a:lstStyle/>
          <a:p>
            <a:r>
              <a:rPr lang="en-CA">
                <a:solidFill>
                  <a:srgbClr val="524E52"/>
                </a:solidFill>
              </a:rPr>
              <a:t>Strategically located</a:t>
            </a:r>
          </a:p>
        </p:txBody>
      </p:sp>
      <p:sp>
        <p:nvSpPr>
          <p:cNvPr id="3" name="Content Placeholder 2">
            <a:extLst>
              <a:ext uri="{FF2B5EF4-FFF2-40B4-BE49-F238E27FC236}">
                <a16:creationId xmlns:a16="http://schemas.microsoft.com/office/drawing/2014/main" id="{B000A1D4-7ADB-8EA7-5C58-6D0793796A56}"/>
              </a:ext>
            </a:extLst>
          </p:cNvPr>
          <p:cNvSpPr>
            <a:spLocks noGrp="1"/>
          </p:cNvSpPr>
          <p:nvPr>
            <p:ph idx="1"/>
          </p:nvPr>
        </p:nvSpPr>
        <p:spPr>
          <a:xfrm>
            <a:off x="457200" y="1114425"/>
            <a:ext cx="4526280" cy="4781550"/>
          </a:xfrm>
        </p:spPr>
        <p:txBody>
          <a:bodyPr vert="horz" lIns="91440" tIns="45720" rIns="91440" bIns="45720" rtlCol="0">
            <a:normAutofit/>
          </a:bodyPr>
          <a:lstStyle/>
          <a:p>
            <a:pPr marL="0" indent="0">
              <a:buNone/>
            </a:pPr>
            <a:r>
              <a:rPr lang="en-US" sz="1800" b="1">
                <a:solidFill>
                  <a:srgbClr val="3A393C"/>
                </a:solidFill>
                <a:latin typeface="Open Sans" panose="020B0606030504020204" pitchFamily="34" charset="0"/>
                <a:ea typeface="Open Sans" panose="020B0606030504020204" pitchFamily="34" charset="0"/>
                <a:cs typeface="Open Sans" panose="020B0606030504020204" pitchFamily="34" charset="0"/>
              </a:rPr>
              <a:t>Access to Major Markets</a:t>
            </a:r>
          </a:p>
          <a:p>
            <a:pPr lvl="1"/>
            <a:r>
              <a:rPr lang="en-US" sz="1600"/>
              <a:t>Proximity to Key Markets </a:t>
            </a:r>
          </a:p>
          <a:p>
            <a:pPr lvl="2"/>
            <a:r>
              <a:rPr lang="en-US" sz="1400"/>
              <a:t>US East Coast, Québec, New England, Maritime Provinces</a:t>
            </a:r>
          </a:p>
          <a:p>
            <a:pPr lvl="1"/>
            <a:r>
              <a:rPr lang="en-US" sz="1600"/>
              <a:t>Competitive Edge:</a:t>
            </a:r>
          </a:p>
          <a:p>
            <a:pPr lvl="2"/>
            <a:r>
              <a:rPr lang="en-US" sz="1400"/>
              <a:t>Reduced transport time and costs</a:t>
            </a:r>
          </a:p>
          <a:p>
            <a:pPr lvl="2"/>
            <a:r>
              <a:rPr lang="en-US" sz="1400"/>
              <a:t>Industry leading GHG emissions</a:t>
            </a:r>
          </a:p>
          <a:p>
            <a:pPr marL="0" indent="0">
              <a:buNone/>
            </a:pPr>
            <a:endParaRPr lang="en-US" altLang="en-US" sz="1800" b="1">
              <a:solidFill>
                <a:srgbClr val="3A393C"/>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altLang="en-US" sz="1800" b="1">
                <a:solidFill>
                  <a:srgbClr val="3A393C"/>
                </a:solidFill>
                <a:latin typeface="Open Sans" panose="020B0606030504020204" pitchFamily="34" charset="0"/>
                <a:ea typeface="Open Sans" panose="020B0606030504020204" pitchFamily="34" charset="0"/>
                <a:cs typeface="Open Sans" panose="020B0606030504020204" pitchFamily="34" charset="0"/>
              </a:rPr>
              <a:t>Existing, Quality Infrastructure</a:t>
            </a:r>
          </a:p>
          <a:p>
            <a:pPr lvl="1"/>
            <a:r>
              <a:rPr lang="en-US" sz="1600"/>
              <a:t>Trans-Canada Highway</a:t>
            </a:r>
          </a:p>
          <a:p>
            <a:pPr lvl="2"/>
            <a:r>
              <a:rPr lang="en-US" sz="1400"/>
              <a:t>3 km route to Trans-Canada </a:t>
            </a:r>
            <a:r>
              <a:rPr lang="en-US" sz="1400" err="1"/>
              <a:t>hwy</a:t>
            </a:r>
            <a:endParaRPr lang="en-US" sz="1400"/>
          </a:p>
          <a:p>
            <a:pPr lvl="1"/>
            <a:r>
              <a:rPr lang="en-US" sz="1600"/>
              <a:t>Integrated </a:t>
            </a:r>
            <a:r>
              <a:rPr lang="en-US" sz="1600" err="1"/>
              <a:t>Oreflow</a:t>
            </a:r>
            <a:r>
              <a:rPr lang="en-US" sz="1600"/>
              <a:t> Logistics</a:t>
            </a:r>
          </a:p>
          <a:p>
            <a:pPr lvl="2"/>
            <a:r>
              <a:rPr lang="en-US" sz="1400"/>
              <a:t>Automated conveyance to the Port</a:t>
            </a:r>
          </a:p>
          <a:p>
            <a:pPr lvl="1"/>
            <a:r>
              <a:rPr lang="en-US" altLang="en-US" sz="1600"/>
              <a:t>Electrical Supply Proximity</a:t>
            </a:r>
          </a:p>
          <a:p>
            <a:pPr lvl="2"/>
            <a:r>
              <a:rPr lang="en-US" altLang="en-US" sz="1400"/>
              <a:t>1.4km to site, 66 kV line w/ capacity​</a:t>
            </a:r>
          </a:p>
          <a:p>
            <a:pPr lvl="1"/>
            <a:r>
              <a:rPr lang="en-US" altLang="en-US" sz="1600"/>
              <a:t>Dedicated Port Facility </a:t>
            </a:r>
          </a:p>
          <a:p>
            <a:pPr lvl="2"/>
            <a:r>
              <a:rPr lang="en-US" altLang="en-US" sz="1400"/>
              <a:t>2KM from Turf Point port</a:t>
            </a:r>
            <a:endParaRPr lang="en-US" sz="1400"/>
          </a:p>
        </p:txBody>
      </p:sp>
      <p:sp>
        <p:nvSpPr>
          <p:cNvPr id="15" name="Slide Number Placeholder 3">
            <a:extLst>
              <a:ext uri="{FF2B5EF4-FFF2-40B4-BE49-F238E27FC236}">
                <a16:creationId xmlns:a16="http://schemas.microsoft.com/office/drawing/2014/main" id="{BC162BFF-29DF-9C0A-F97E-9067D20D9242}"/>
              </a:ext>
            </a:extLst>
          </p:cNvPr>
          <p:cNvSpPr txBox="1">
            <a:spLocks/>
          </p:cNvSpPr>
          <p:nvPr/>
        </p:nvSpPr>
        <p:spPr>
          <a:xfrm>
            <a:off x="11747500" y="6126163"/>
            <a:ext cx="473364" cy="365125"/>
          </a:xfrm>
          <a:prstGeom prst="rect">
            <a:avLst/>
          </a:prstGeom>
        </p:spPr>
        <p:txBody>
          <a:bodyPr vert="horz" lIns="91440" tIns="45720" rIns="91440" bIns="45720" rtlCol="0" anchor="ctr"/>
          <a:lstStyle>
            <a:defPPr>
              <a:defRPr lang="en-US"/>
            </a:defPPr>
            <a:lvl1pPr marL="228600" indent="-228600" algn="ctr" defTabSz="914400" rtl="0" eaLnBrk="1" latinLnBrk="0" hangingPunct="1">
              <a:buFont typeface="+mj-lt"/>
              <a:buAutoNum type="arabicPeriod"/>
              <a:defRPr sz="1800" b="1" kern="1200">
                <a:solidFill>
                  <a:srgbClr val="6A6B6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mj-lt"/>
              <a:buNone/>
            </a:pPr>
            <a:fld id="{C150156F-3BD5-4107-88D7-5D6FD17D4C40}" type="slidenum">
              <a:rPr lang="en-CA" smtClean="0">
                <a:solidFill>
                  <a:srgbClr val="E5E4E2"/>
                </a:solidFill>
              </a:rPr>
              <a:pPr marL="0" indent="0">
                <a:buFont typeface="+mj-lt"/>
                <a:buNone/>
              </a:pPr>
              <a:t>15</a:t>
            </a:fld>
            <a:endParaRPr lang="en-CA">
              <a:solidFill>
                <a:srgbClr val="E5E4E2"/>
              </a:solidFill>
            </a:endParaRPr>
          </a:p>
        </p:txBody>
      </p:sp>
      <p:sp>
        <p:nvSpPr>
          <p:cNvPr id="16" name="Rectangle 15">
            <a:extLst>
              <a:ext uri="{FF2B5EF4-FFF2-40B4-BE49-F238E27FC236}">
                <a16:creationId xmlns:a16="http://schemas.microsoft.com/office/drawing/2014/main" id="{33216DF9-E04C-9683-9B03-3D0BB7FA0E5D}"/>
              </a:ext>
            </a:extLst>
          </p:cNvPr>
          <p:cNvSpPr/>
          <p:nvPr/>
        </p:nvSpPr>
        <p:spPr>
          <a:xfrm>
            <a:off x="11892828" y="6444347"/>
            <a:ext cx="182708" cy="413653"/>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1153092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F7859-10FB-0F4B-393E-DB1FD5A50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DEB4D-4AA1-3744-837D-FFFF131B7C1A}"/>
              </a:ext>
            </a:extLst>
          </p:cNvPr>
          <p:cNvSpPr>
            <a:spLocks noGrp="1"/>
          </p:cNvSpPr>
          <p:nvPr>
            <p:ph type="title"/>
          </p:nvPr>
        </p:nvSpPr>
        <p:spPr/>
        <p:txBody>
          <a:bodyPr/>
          <a:lstStyle/>
          <a:p>
            <a:r>
              <a:rPr lang="en-CA">
                <a:solidFill>
                  <a:srgbClr val="524E52"/>
                </a:solidFill>
              </a:rPr>
              <a:t>Sustainable mining</a:t>
            </a:r>
            <a:endParaRPr lang="en-CA" baseline="30000">
              <a:solidFill>
                <a:srgbClr val="524E52"/>
              </a:solidFill>
            </a:endParaRPr>
          </a:p>
        </p:txBody>
      </p:sp>
      <p:sp>
        <p:nvSpPr>
          <p:cNvPr id="3" name="Content Placeholder 2">
            <a:extLst>
              <a:ext uri="{FF2B5EF4-FFF2-40B4-BE49-F238E27FC236}">
                <a16:creationId xmlns:a16="http://schemas.microsoft.com/office/drawing/2014/main" id="{F31D77E7-D1B6-00B7-4E5F-0A2B71F48B35}"/>
              </a:ext>
            </a:extLst>
          </p:cNvPr>
          <p:cNvSpPr>
            <a:spLocks noGrp="1"/>
          </p:cNvSpPr>
          <p:nvPr>
            <p:ph idx="1"/>
          </p:nvPr>
        </p:nvSpPr>
        <p:spPr>
          <a:xfrm>
            <a:off x="671946" y="1024981"/>
            <a:ext cx="5030354" cy="3374233"/>
          </a:xfrm>
        </p:spPr>
        <p:txBody>
          <a:bodyPr numCol="1">
            <a:noAutofit/>
          </a:bodyPr>
          <a:lstStyle/>
          <a:p>
            <a:pPr>
              <a:buFont typeface="Arial" panose="020B0604020202020204" pitchFamily="34" charset="0"/>
              <a:buChar char="•"/>
            </a:pPr>
            <a:r>
              <a:rPr lang="en-CA" sz="1800" b="1" dirty="0"/>
              <a:t>Best-in-industry GHG Intensity</a:t>
            </a:r>
            <a:endParaRPr lang="en-CA" sz="1800" dirty="0"/>
          </a:p>
          <a:p>
            <a:pPr marL="742950" lvl="1" indent="-285750">
              <a:buFont typeface="Arial" panose="020B0604020202020204" pitchFamily="34" charset="0"/>
              <a:buChar char="•"/>
            </a:pPr>
            <a:r>
              <a:rPr lang="en-CA" sz="1600" dirty="0"/>
              <a:t>GHG study</a:t>
            </a:r>
            <a:r>
              <a:rPr lang="en-CA" sz="1600" baseline="30000" dirty="0"/>
              <a:t>1</a:t>
            </a:r>
            <a:r>
              <a:rPr lang="en-CA" sz="1600" dirty="0"/>
              <a:t> completed by Stantec in January 2024</a:t>
            </a:r>
          </a:p>
          <a:p>
            <a:pPr>
              <a:buFont typeface="Arial" panose="020B0604020202020204" pitchFamily="34" charset="0"/>
              <a:buChar char="•"/>
            </a:pPr>
            <a:r>
              <a:rPr lang="en-CA" sz="1800" b="1" dirty="0"/>
              <a:t>Highlights</a:t>
            </a:r>
            <a:endParaRPr lang="en-CA" sz="1800" dirty="0"/>
          </a:p>
          <a:p>
            <a:pPr marL="742950" lvl="1" indent="-285750">
              <a:buFont typeface="Arial" panose="020B0604020202020204" pitchFamily="34" charset="0"/>
              <a:buChar char="•"/>
            </a:pPr>
            <a:r>
              <a:rPr lang="en-CA" sz="1600" spc="-90" dirty="0">
                <a:latin typeface="Open Sans SemiBold" panose="020B0706030804020204" pitchFamily="34" charset="0"/>
                <a:ea typeface="Open Sans SemiBold" panose="020B0706030804020204" pitchFamily="34" charset="0"/>
                <a:cs typeface="Open Sans SemiBold" panose="020B0706030804020204" pitchFamily="34" charset="0"/>
              </a:rPr>
              <a:t>Direct Emissions (Scope 1)</a:t>
            </a:r>
          </a:p>
          <a:p>
            <a:pPr marL="1200150" lvl="2" indent="-285750"/>
            <a:r>
              <a:rPr lang="en-CA" sz="1400" dirty="0"/>
              <a:t>79 t CO2e/yr</a:t>
            </a:r>
          </a:p>
          <a:p>
            <a:pPr marL="742950" lvl="1" indent="-285750">
              <a:buFont typeface="Arial" panose="020B0604020202020204" pitchFamily="34" charset="0"/>
              <a:buChar char="•"/>
            </a:pPr>
            <a:r>
              <a:rPr lang="en-CA" sz="1600" spc="-90" dirty="0">
                <a:latin typeface="Open Sans SemiBold" panose="020B0706030804020204" pitchFamily="34" charset="0"/>
                <a:ea typeface="Open Sans SemiBold" panose="020B0706030804020204" pitchFamily="34" charset="0"/>
                <a:cs typeface="Open Sans SemiBold" panose="020B0706030804020204" pitchFamily="34" charset="0"/>
              </a:rPr>
              <a:t>Indirect Emissions (Scope 2)</a:t>
            </a:r>
          </a:p>
          <a:p>
            <a:pPr marL="1200150" lvl="2" indent="-285750"/>
            <a:r>
              <a:rPr lang="en-CA" sz="1400" dirty="0"/>
              <a:t>2,293 t CO2e/yr</a:t>
            </a:r>
          </a:p>
          <a:p>
            <a:pPr marL="742950" lvl="1" indent="-285750"/>
            <a:r>
              <a:rPr lang="en-CA" sz="1600" spc="-90" dirty="0">
                <a:latin typeface="Open Sans SemiBold" panose="020B0706030804020204" pitchFamily="34" charset="0"/>
                <a:ea typeface="Open Sans SemiBold" panose="020B0706030804020204" pitchFamily="34" charset="0"/>
                <a:cs typeface="Open Sans SemiBold" panose="020B0706030804020204" pitchFamily="34" charset="0"/>
              </a:rPr>
              <a:t>GHG Emission Intensity </a:t>
            </a:r>
          </a:p>
          <a:p>
            <a:pPr marL="1200150" lvl="2" indent="-285750"/>
            <a:r>
              <a:rPr lang="en-CA" sz="1400" dirty="0"/>
              <a:t>Approx. 950 t CO2e/Mt of production</a:t>
            </a:r>
          </a:p>
          <a:p>
            <a:pPr marL="1200150" lvl="2" indent="-285750"/>
            <a:r>
              <a:rPr lang="en-CA" sz="1400" dirty="0"/>
              <a:t>Significantly lower GHG intensity vs. peers</a:t>
            </a:r>
          </a:p>
          <a:p>
            <a:pPr marL="1200150" lvl="2" indent="-285750"/>
            <a:r>
              <a:rPr lang="en-US" sz="1400" dirty="0"/>
              <a:t>Comparable scope 1 emissions to the annual carbon footprint expected from four Newfoundland families of four</a:t>
            </a:r>
            <a:r>
              <a:rPr lang="en-US" sz="1400" baseline="30000" dirty="0"/>
              <a:t>3</a:t>
            </a:r>
          </a:p>
          <a:p>
            <a:pPr marL="742950" lvl="1" indent="-285750"/>
            <a:endParaRPr lang="en-CA" sz="1600" dirty="0"/>
          </a:p>
        </p:txBody>
      </p:sp>
      <p:sp>
        <p:nvSpPr>
          <p:cNvPr id="4" name="Slide Number Placeholder 3">
            <a:extLst>
              <a:ext uri="{FF2B5EF4-FFF2-40B4-BE49-F238E27FC236}">
                <a16:creationId xmlns:a16="http://schemas.microsoft.com/office/drawing/2014/main" id="{7416F006-B9E5-8636-A7ED-D98481399BF2}"/>
              </a:ext>
            </a:extLst>
          </p:cNvPr>
          <p:cNvSpPr>
            <a:spLocks noGrp="1"/>
          </p:cNvSpPr>
          <p:nvPr>
            <p:ph type="sldNum" sz="quarter" idx="12"/>
          </p:nvPr>
        </p:nvSpPr>
        <p:spPr/>
        <p:txBody>
          <a:bodyPr/>
          <a:lstStyle/>
          <a:p>
            <a:pPr marL="0" indent="0">
              <a:buFont typeface="+mj-lt"/>
              <a:buNone/>
            </a:pPr>
            <a:fld id="{C150156F-3BD5-4107-88D7-5D6FD17D4C40}" type="slidenum">
              <a:rPr lang="en-CA" smtClean="0"/>
              <a:t>16</a:t>
            </a:fld>
            <a:endParaRPr lang="en-CA"/>
          </a:p>
        </p:txBody>
      </p:sp>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2EF56B59-64D0-B8A4-B299-9D9480AF5AC8}"/>
                  </a:ext>
                </a:extLst>
              </p:cNvPr>
              <p:cNvGraphicFramePr/>
              <p:nvPr>
                <p:extLst>
                  <p:ext uri="{D42A27DB-BD31-4B8C-83A1-F6EECF244321}">
                    <p14:modId xmlns:p14="http://schemas.microsoft.com/office/powerpoint/2010/main" val="1506878701"/>
                  </p:ext>
                </p:extLst>
              </p:nvPr>
            </p:nvGraphicFramePr>
            <p:xfrm>
              <a:off x="6216583" y="928553"/>
              <a:ext cx="5424054" cy="330774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Chart 6">
                <a:extLst>
                  <a:ext uri="{FF2B5EF4-FFF2-40B4-BE49-F238E27FC236}">
                    <a16:creationId xmlns:a16="http://schemas.microsoft.com/office/drawing/2014/main" id="{2EF56B59-64D0-B8A4-B299-9D9480AF5AC8}"/>
                  </a:ext>
                </a:extLst>
              </p:cNvPr>
              <p:cNvPicPr>
                <a:picLocks noGrp="1" noRot="1" noChangeAspect="1" noMove="1" noResize="1" noEditPoints="1" noAdjustHandles="1" noChangeArrowheads="1" noChangeShapeType="1"/>
              </p:cNvPicPr>
              <p:nvPr/>
            </p:nvPicPr>
            <p:blipFill>
              <a:blip r:embed="rId3"/>
              <a:stretch>
                <a:fillRect/>
              </a:stretch>
            </p:blipFill>
            <p:spPr>
              <a:xfrm>
                <a:off x="6216583" y="928553"/>
                <a:ext cx="5424054" cy="3307746"/>
              </a:xfrm>
              <a:prstGeom prst="rect">
                <a:avLst/>
              </a:prstGeom>
            </p:spPr>
          </p:pic>
        </mc:Fallback>
      </mc:AlternateContent>
      <p:sp>
        <p:nvSpPr>
          <p:cNvPr id="8" name="Content Placeholder 2">
            <a:extLst>
              <a:ext uri="{FF2B5EF4-FFF2-40B4-BE49-F238E27FC236}">
                <a16:creationId xmlns:a16="http://schemas.microsoft.com/office/drawing/2014/main" id="{5A26AC10-DBBC-026F-EF6E-ACF3A9E616D1}"/>
              </a:ext>
            </a:extLst>
          </p:cNvPr>
          <p:cNvSpPr txBox="1">
            <a:spLocks/>
          </p:cNvSpPr>
          <p:nvPr/>
        </p:nvSpPr>
        <p:spPr>
          <a:xfrm>
            <a:off x="671946" y="4919475"/>
            <a:ext cx="11075554" cy="1098064"/>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rgbClr val="3A393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r>
              <a:rPr lang="en-CA" sz="1600" spc="-90" dirty="0">
                <a:latin typeface="Open Sans SemiBold" panose="020B0706030804020204" pitchFamily="34" charset="0"/>
                <a:ea typeface="Open Sans SemiBold" panose="020B0706030804020204" pitchFamily="34" charset="0"/>
                <a:cs typeface="Open Sans SemiBold" panose="020B0706030804020204" pitchFamily="34" charset="0"/>
              </a:rPr>
              <a:t>Electric Fleet</a:t>
            </a:r>
          </a:p>
          <a:p>
            <a:pPr marL="1200150" lvl="2" indent="-285750"/>
            <a:r>
              <a:rPr lang="en-CA" sz="1400" dirty="0"/>
              <a:t>Extensive use of Battery Electric Vehicles (BEV)</a:t>
            </a:r>
          </a:p>
          <a:p>
            <a:pPr marL="1200150" lvl="2" indent="-285750"/>
            <a:endParaRPr lang="en-CA" sz="1400" dirty="0"/>
          </a:p>
          <a:p>
            <a:pPr marL="742950" lvl="1" indent="-285750"/>
            <a:r>
              <a:rPr lang="en-CA" sz="1600" spc="-90" dirty="0">
                <a:latin typeface="Open Sans SemiBold" panose="020B0706030804020204" pitchFamily="34" charset="0"/>
                <a:ea typeface="Open Sans SemiBold" panose="020B0706030804020204" pitchFamily="34" charset="0"/>
                <a:cs typeface="Open Sans SemiBold" panose="020B0706030804020204" pitchFamily="34" charset="0"/>
              </a:rPr>
              <a:t>Expansion Case Potential</a:t>
            </a:r>
          </a:p>
          <a:p>
            <a:pPr marL="1200150" lvl="2" indent="-285750"/>
            <a:r>
              <a:rPr lang="en-CA" sz="1400" dirty="0"/>
              <a:t>Increasing throughput further reduces GHG Intensity/Mt</a:t>
            </a:r>
          </a:p>
        </p:txBody>
      </p:sp>
      <p:pic>
        <p:nvPicPr>
          <p:cNvPr id="6" name="Picture 2">
            <a:extLst>
              <a:ext uri="{FF2B5EF4-FFF2-40B4-BE49-F238E27FC236}">
                <a16:creationId xmlns:a16="http://schemas.microsoft.com/office/drawing/2014/main" id="{A738F2E1-19FE-6424-2EDC-B41B06D9E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990709" y="227065"/>
            <a:ext cx="1798203" cy="5835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4B8AD7-00F9-6FF9-7B6A-90E495EDE247}"/>
              </a:ext>
            </a:extLst>
          </p:cNvPr>
          <p:cNvSpPr txBox="1"/>
          <p:nvPr/>
        </p:nvSpPr>
        <p:spPr>
          <a:xfrm>
            <a:off x="7338521" y="3524428"/>
            <a:ext cx="401072" cy="261610"/>
          </a:xfrm>
          <a:prstGeom prst="rect">
            <a:avLst/>
          </a:prstGeom>
          <a:noFill/>
        </p:spPr>
        <p:txBody>
          <a:bodyPr wrap="square" rtlCol="0">
            <a:spAutoFit/>
          </a:bodyPr>
          <a:lstStyle/>
          <a:p>
            <a:r>
              <a:rPr lang="en-CA" sz="1100" b="1">
                <a:solidFill>
                  <a:srgbClr val="1FA2FF"/>
                </a:solidFill>
              </a:rPr>
              <a:t>950</a:t>
            </a:r>
          </a:p>
        </p:txBody>
      </p:sp>
      <p:grpSp>
        <p:nvGrpSpPr>
          <p:cNvPr id="28" name="Group 27">
            <a:extLst>
              <a:ext uri="{FF2B5EF4-FFF2-40B4-BE49-F238E27FC236}">
                <a16:creationId xmlns:a16="http://schemas.microsoft.com/office/drawing/2014/main" id="{79F8A06B-09E7-1489-13DC-04BE4BE541F3}"/>
              </a:ext>
            </a:extLst>
          </p:cNvPr>
          <p:cNvGrpSpPr/>
          <p:nvPr/>
        </p:nvGrpSpPr>
        <p:grpSpPr>
          <a:xfrm>
            <a:off x="6096000" y="6176246"/>
            <a:ext cx="5424054" cy="596251"/>
            <a:chOff x="6096000" y="6176246"/>
            <a:chExt cx="5424054" cy="596251"/>
          </a:xfrm>
        </p:grpSpPr>
        <p:sp>
          <p:nvSpPr>
            <p:cNvPr id="5" name="TextBox 4">
              <a:extLst>
                <a:ext uri="{FF2B5EF4-FFF2-40B4-BE49-F238E27FC236}">
                  <a16:creationId xmlns:a16="http://schemas.microsoft.com/office/drawing/2014/main" id="{93F45475-053F-84D3-1D03-DF592FDC1796}"/>
                </a:ext>
              </a:extLst>
            </p:cNvPr>
            <p:cNvSpPr txBox="1"/>
            <p:nvPr/>
          </p:nvSpPr>
          <p:spPr>
            <a:xfrm>
              <a:off x="6107529" y="6187722"/>
              <a:ext cx="5412525" cy="584775"/>
            </a:xfrm>
            <a:prstGeom prst="rect">
              <a:avLst/>
            </a:prstGeom>
            <a:noFill/>
          </p:spPr>
          <p:txBody>
            <a:bodyPr wrap="square" rtlCol="0">
              <a:spAutoFit/>
            </a:bodyPr>
            <a:lstStyle/>
            <a:p>
              <a:r>
                <a:rPr lang="en-US" sz="800" i="1" baseline="30000">
                  <a:solidFill>
                    <a:srgbClr val="333333"/>
                  </a:solidFill>
                </a:rPr>
                <a:t>1 </a:t>
              </a:r>
              <a:r>
                <a:rPr lang="en-US" sz="800" i="1">
                  <a:solidFill>
                    <a:srgbClr val="333333"/>
                  </a:solidFill>
                </a:rPr>
                <a:t> GHG Study prepared by Stantec Consulting Ltd. for the Great Atlantic Salt Project effective January 8, 2024.</a:t>
              </a:r>
            </a:p>
            <a:p>
              <a:r>
                <a:rPr lang="en-US" sz="800" i="1" baseline="30000">
                  <a:solidFill>
                    <a:srgbClr val="333333"/>
                  </a:solidFill>
                </a:rPr>
                <a:t>2 </a:t>
              </a:r>
              <a:r>
                <a:rPr lang="en-US" sz="800" i="1">
                  <a:solidFill>
                    <a:srgbClr val="333333"/>
                  </a:solidFill>
                </a:rPr>
                <a:t> GHG Intensity industry comparison prepared by  BWB Consulting Services Inc.</a:t>
              </a:r>
            </a:p>
            <a:p>
              <a:r>
                <a:rPr lang="en-US" sz="800" i="1" baseline="30000">
                  <a:solidFill>
                    <a:srgbClr val="333333"/>
                  </a:solidFill>
                </a:rPr>
                <a:t>3 </a:t>
              </a:r>
              <a:r>
                <a:rPr lang="en-US" sz="800" i="1">
                  <a:solidFill>
                    <a:srgbClr val="333333"/>
                  </a:solidFill>
                </a:rPr>
                <a:t> According to Statistics Canada (2023) (source: https://www150.statcan.gc.ca/n1/daily-quotidien/231220/mc-c001-eng.htm).</a:t>
              </a:r>
            </a:p>
            <a:p>
              <a:endParaRPr lang="en-CA" sz="800" i="1">
                <a:solidFill>
                  <a:srgbClr val="333333"/>
                </a:solidFill>
              </a:endParaRPr>
            </a:p>
          </p:txBody>
        </p:sp>
        <p:cxnSp>
          <p:nvCxnSpPr>
            <p:cNvPr id="23" name="Straight Connector 22">
              <a:extLst>
                <a:ext uri="{FF2B5EF4-FFF2-40B4-BE49-F238E27FC236}">
                  <a16:creationId xmlns:a16="http://schemas.microsoft.com/office/drawing/2014/main" id="{1C737E83-9B08-8CE7-70C0-E5C8F0912007}"/>
                </a:ext>
              </a:extLst>
            </p:cNvPr>
            <p:cNvCxnSpPr>
              <a:cxnSpLocks/>
            </p:cNvCxnSpPr>
            <p:nvPr/>
          </p:nvCxnSpPr>
          <p:spPr>
            <a:xfrm>
              <a:off x="6096000" y="6176246"/>
              <a:ext cx="5424054"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79959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E552A-4DF5-9411-CC58-62DDDE786E0A}"/>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6CD9621-3064-8326-1E9F-11A52EBE6E60}"/>
              </a:ext>
            </a:extLst>
          </p:cNvPr>
          <p:cNvSpPr/>
          <p:nvPr/>
        </p:nvSpPr>
        <p:spPr>
          <a:xfrm>
            <a:off x="6644640" y="-15238"/>
            <a:ext cx="5547360" cy="6873874"/>
          </a:xfrm>
          <a:custGeom>
            <a:avLst/>
            <a:gdLst>
              <a:gd name="connsiteX0" fmla="*/ 0 w 4846320"/>
              <a:gd name="connsiteY0" fmla="*/ 0 h 6857999"/>
              <a:gd name="connsiteX1" fmla="*/ 4846320 w 4846320"/>
              <a:gd name="connsiteY1" fmla="*/ 0 h 6857999"/>
              <a:gd name="connsiteX2" fmla="*/ 4846320 w 4846320"/>
              <a:gd name="connsiteY2" fmla="*/ 6857999 h 6857999"/>
              <a:gd name="connsiteX3" fmla="*/ 0 w 4846320"/>
              <a:gd name="connsiteY3" fmla="*/ 6857999 h 6857999"/>
              <a:gd name="connsiteX4" fmla="*/ 0 w 4846320"/>
              <a:gd name="connsiteY4" fmla="*/ 0 h 6857999"/>
              <a:gd name="connsiteX0" fmla="*/ 0 w 4846320"/>
              <a:gd name="connsiteY0" fmla="*/ 0 h 6857999"/>
              <a:gd name="connsiteX1" fmla="*/ 4846320 w 4846320"/>
              <a:gd name="connsiteY1" fmla="*/ 0 h 6857999"/>
              <a:gd name="connsiteX2" fmla="*/ 4846320 w 4846320"/>
              <a:gd name="connsiteY2" fmla="*/ 6857999 h 6857999"/>
              <a:gd name="connsiteX3" fmla="*/ 0 w 4846320"/>
              <a:gd name="connsiteY3" fmla="*/ 6857999 h 6857999"/>
              <a:gd name="connsiteX4" fmla="*/ 0 w 4846320"/>
              <a:gd name="connsiteY4" fmla="*/ 0 h 6857999"/>
              <a:gd name="connsiteX0" fmla="*/ 0 w 4846320"/>
              <a:gd name="connsiteY0" fmla="*/ 0 h 6857999"/>
              <a:gd name="connsiteX1" fmla="*/ 4846320 w 4846320"/>
              <a:gd name="connsiteY1" fmla="*/ 0 h 6857999"/>
              <a:gd name="connsiteX2" fmla="*/ 4846320 w 4846320"/>
              <a:gd name="connsiteY2" fmla="*/ 6857999 h 6857999"/>
              <a:gd name="connsiteX3" fmla="*/ 0 w 4846320"/>
              <a:gd name="connsiteY3" fmla="*/ 6857999 h 6857999"/>
              <a:gd name="connsiteX4" fmla="*/ 0 w 4846320"/>
              <a:gd name="connsiteY4" fmla="*/ 0 h 6857999"/>
              <a:gd name="connsiteX0" fmla="*/ 49190 w 4895510"/>
              <a:gd name="connsiteY0" fmla="*/ 0 h 6857999"/>
              <a:gd name="connsiteX1" fmla="*/ 4895510 w 4895510"/>
              <a:gd name="connsiteY1" fmla="*/ 0 h 6857999"/>
              <a:gd name="connsiteX2" fmla="*/ 4895510 w 4895510"/>
              <a:gd name="connsiteY2" fmla="*/ 6857999 h 6857999"/>
              <a:gd name="connsiteX3" fmla="*/ 49190 w 4895510"/>
              <a:gd name="connsiteY3" fmla="*/ 6857999 h 6857999"/>
              <a:gd name="connsiteX4" fmla="*/ 49190 w 4895510"/>
              <a:gd name="connsiteY4" fmla="*/ 0 h 6857999"/>
              <a:gd name="connsiteX0" fmla="*/ 37450 w 4883770"/>
              <a:gd name="connsiteY0" fmla="*/ 0 h 6857999"/>
              <a:gd name="connsiteX1" fmla="*/ 4883770 w 4883770"/>
              <a:gd name="connsiteY1" fmla="*/ 0 h 6857999"/>
              <a:gd name="connsiteX2" fmla="*/ 4883770 w 4883770"/>
              <a:gd name="connsiteY2" fmla="*/ 6857999 h 6857999"/>
              <a:gd name="connsiteX3" fmla="*/ 37450 w 4883770"/>
              <a:gd name="connsiteY3" fmla="*/ 6857999 h 6857999"/>
              <a:gd name="connsiteX4" fmla="*/ 37450 w 4883770"/>
              <a:gd name="connsiteY4" fmla="*/ 0 h 6857999"/>
              <a:gd name="connsiteX0" fmla="*/ 1571738 w 4863578"/>
              <a:gd name="connsiteY0" fmla="*/ 0 h 6873239"/>
              <a:gd name="connsiteX1" fmla="*/ 4863578 w 4863578"/>
              <a:gd name="connsiteY1" fmla="*/ 15240 h 6873239"/>
              <a:gd name="connsiteX2" fmla="*/ 4863578 w 4863578"/>
              <a:gd name="connsiteY2" fmla="*/ 6873239 h 6873239"/>
              <a:gd name="connsiteX3" fmla="*/ 17258 w 4863578"/>
              <a:gd name="connsiteY3" fmla="*/ 6873239 h 6873239"/>
              <a:gd name="connsiteX4" fmla="*/ 1571738 w 4863578"/>
              <a:gd name="connsiteY4" fmla="*/ 0 h 6873239"/>
              <a:gd name="connsiteX0" fmla="*/ 1602706 w 4894546"/>
              <a:gd name="connsiteY0" fmla="*/ 0 h 6873239"/>
              <a:gd name="connsiteX1" fmla="*/ 4894546 w 4894546"/>
              <a:gd name="connsiteY1" fmla="*/ 15240 h 6873239"/>
              <a:gd name="connsiteX2" fmla="*/ 4894546 w 4894546"/>
              <a:gd name="connsiteY2" fmla="*/ 6873239 h 6873239"/>
              <a:gd name="connsiteX3" fmla="*/ 48226 w 4894546"/>
              <a:gd name="connsiteY3" fmla="*/ 6873239 h 6873239"/>
              <a:gd name="connsiteX4" fmla="*/ 1602706 w 4894546"/>
              <a:gd name="connsiteY4" fmla="*/ 0 h 6873239"/>
              <a:gd name="connsiteX0" fmla="*/ 1554480 w 4846320"/>
              <a:gd name="connsiteY0" fmla="*/ 0 h 6873239"/>
              <a:gd name="connsiteX1" fmla="*/ 4846320 w 4846320"/>
              <a:gd name="connsiteY1" fmla="*/ 15240 h 6873239"/>
              <a:gd name="connsiteX2" fmla="*/ 4846320 w 4846320"/>
              <a:gd name="connsiteY2" fmla="*/ 6873239 h 6873239"/>
              <a:gd name="connsiteX3" fmla="*/ 0 w 4846320"/>
              <a:gd name="connsiteY3" fmla="*/ 6873239 h 6873239"/>
              <a:gd name="connsiteX4" fmla="*/ 1554480 w 4846320"/>
              <a:gd name="connsiteY4" fmla="*/ 0 h 6873239"/>
              <a:gd name="connsiteX0" fmla="*/ 1554480 w 4846320"/>
              <a:gd name="connsiteY0" fmla="*/ 0 h 6873239"/>
              <a:gd name="connsiteX1" fmla="*/ 4846320 w 4846320"/>
              <a:gd name="connsiteY1" fmla="*/ 15240 h 6873239"/>
              <a:gd name="connsiteX2" fmla="*/ 4846320 w 4846320"/>
              <a:gd name="connsiteY2" fmla="*/ 6873239 h 6873239"/>
              <a:gd name="connsiteX3" fmla="*/ 0 w 4846320"/>
              <a:gd name="connsiteY3" fmla="*/ 6873239 h 6873239"/>
              <a:gd name="connsiteX4" fmla="*/ 1554480 w 4846320"/>
              <a:gd name="connsiteY4" fmla="*/ 0 h 6873239"/>
              <a:gd name="connsiteX0" fmla="*/ 2255520 w 5547360"/>
              <a:gd name="connsiteY0" fmla="*/ 0 h 6873239"/>
              <a:gd name="connsiteX1" fmla="*/ 5547360 w 5547360"/>
              <a:gd name="connsiteY1" fmla="*/ 15240 h 6873239"/>
              <a:gd name="connsiteX2" fmla="*/ 5547360 w 5547360"/>
              <a:gd name="connsiteY2" fmla="*/ 6873239 h 6873239"/>
              <a:gd name="connsiteX3" fmla="*/ 0 w 5547360"/>
              <a:gd name="connsiteY3" fmla="*/ 6857999 h 6873239"/>
              <a:gd name="connsiteX4" fmla="*/ 2255520 w 5547360"/>
              <a:gd name="connsiteY4" fmla="*/ 0 h 6873239"/>
              <a:gd name="connsiteX0" fmla="*/ 2255520 w 5547360"/>
              <a:gd name="connsiteY0" fmla="*/ 0 h 6873239"/>
              <a:gd name="connsiteX1" fmla="*/ 5547360 w 5547360"/>
              <a:gd name="connsiteY1" fmla="*/ 15240 h 6873239"/>
              <a:gd name="connsiteX2" fmla="*/ 5547360 w 5547360"/>
              <a:gd name="connsiteY2" fmla="*/ 6873239 h 6873239"/>
              <a:gd name="connsiteX3" fmla="*/ 0 w 5547360"/>
              <a:gd name="connsiteY3" fmla="*/ 6857999 h 6873239"/>
              <a:gd name="connsiteX4" fmla="*/ 2255520 w 5547360"/>
              <a:gd name="connsiteY4" fmla="*/ 0 h 6873239"/>
              <a:gd name="connsiteX0" fmla="*/ 2255520 w 5547360"/>
              <a:gd name="connsiteY0" fmla="*/ 0 h 6873239"/>
              <a:gd name="connsiteX1" fmla="*/ 5547360 w 5547360"/>
              <a:gd name="connsiteY1" fmla="*/ 15240 h 6873239"/>
              <a:gd name="connsiteX2" fmla="*/ 5547360 w 5547360"/>
              <a:gd name="connsiteY2" fmla="*/ 6873239 h 6873239"/>
              <a:gd name="connsiteX3" fmla="*/ 0 w 5547360"/>
              <a:gd name="connsiteY3" fmla="*/ 6857999 h 6873239"/>
              <a:gd name="connsiteX4" fmla="*/ 2255520 w 5547360"/>
              <a:gd name="connsiteY4" fmla="*/ 0 h 6873239"/>
              <a:gd name="connsiteX0" fmla="*/ 2255520 w 5547360"/>
              <a:gd name="connsiteY0" fmla="*/ 0 h 6873239"/>
              <a:gd name="connsiteX1" fmla="*/ 5547360 w 5547360"/>
              <a:gd name="connsiteY1" fmla="*/ 15240 h 6873239"/>
              <a:gd name="connsiteX2" fmla="*/ 5547360 w 5547360"/>
              <a:gd name="connsiteY2" fmla="*/ 6873239 h 6873239"/>
              <a:gd name="connsiteX3" fmla="*/ 0 w 5547360"/>
              <a:gd name="connsiteY3" fmla="*/ 6857999 h 6873239"/>
              <a:gd name="connsiteX4" fmla="*/ 2255520 w 5547360"/>
              <a:gd name="connsiteY4" fmla="*/ 0 h 6873239"/>
              <a:gd name="connsiteX0" fmla="*/ 2255520 w 5547360"/>
              <a:gd name="connsiteY0" fmla="*/ 0 h 6873874"/>
              <a:gd name="connsiteX1" fmla="*/ 5547360 w 5547360"/>
              <a:gd name="connsiteY1" fmla="*/ 15240 h 6873874"/>
              <a:gd name="connsiteX2" fmla="*/ 5547360 w 5547360"/>
              <a:gd name="connsiteY2" fmla="*/ 6873239 h 6873874"/>
              <a:gd name="connsiteX3" fmla="*/ 0 w 5547360"/>
              <a:gd name="connsiteY3" fmla="*/ 6873874 h 6873874"/>
              <a:gd name="connsiteX4" fmla="*/ 2255520 w 5547360"/>
              <a:gd name="connsiteY4" fmla="*/ 0 h 687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360" h="6873874">
                <a:moveTo>
                  <a:pt x="2255520" y="0"/>
                </a:moveTo>
                <a:lnTo>
                  <a:pt x="5547360" y="15240"/>
                </a:lnTo>
                <a:lnTo>
                  <a:pt x="5547360" y="6873239"/>
                </a:lnTo>
                <a:lnTo>
                  <a:pt x="0" y="6873874"/>
                </a:lnTo>
                <a:cubicBezTo>
                  <a:pt x="807720" y="5327014"/>
                  <a:pt x="1318260" y="4198620"/>
                  <a:pt x="2255520" y="0"/>
                </a:cubicBezTo>
                <a:close/>
              </a:path>
            </a:pathLst>
          </a:cu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19">
            <a:extLst>
              <a:ext uri="{FF2B5EF4-FFF2-40B4-BE49-F238E27FC236}">
                <a16:creationId xmlns:a16="http://schemas.microsoft.com/office/drawing/2014/main" id="{7D8DCB8A-98EF-AAFB-7205-0A1E6BE4C6A6}"/>
              </a:ext>
            </a:extLst>
          </p:cNvPr>
          <p:cNvSpPr/>
          <p:nvPr/>
        </p:nvSpPr>
        <p:spPr>
          <a:xfrm>
            <a:off x="6643832" y="-15240"/>
            <a:ext cx="5547360" cy="6873239"/>
          </a:xfrm>
          <a:custGeom>
            <a:avLst/>
            <a:gdLst>
              <a:gd name="connsiteX0" fmla="*/ 0 w 4846320"/>
              <a:gd name="connsiteY0" fmla="*/ 0 h 6857999"/>
              <a:gd name="connsiteX1" fmla="*/ 4846320 w 4846320"/>
              <a:gd name="connsiteY1" fmla="*/ 0 h 6857999"/>
              <a:gd name="connsiteX2" fmla="*/ 4846320 w 4846320"/>
              <a:gd name="connsiteY2" fmla="*/ 6857999 h 6857999"/>
              <a:gd name="connsiteX3" fmla="*/ 0 w 4846320"/>
              <a:gd name="connsiteY3" fmla="*/ 6857999 h 6857999"/>
              <a:gd name="connsiteX4" fmla="*/ 0 w 4846320"/>
              <a:gd name="connsiteY4" fmla="*/ 0 h 6857999"/>
              <a:gd name="connsiteX0" fmla="*/ 0 w 4846320"/>
              <a:gd name="connsiteY0" fmla="*/ 0 h 6857999"/>
              <a:gd name="connsiteX1" fmla="*/ 4846320 w 4846320"/>
              <a:gd name="connsiteY1" fmla="*/ 0 h 6857999"/>
              <a:gd name="connsiteX2" fmla="*/ 4846320 w 4846320"/>
              <a:gd name="connsiteY2" fmla="*/ 6857999 h 6857999"/>
              <a:gd name="connsiteX3" fmla="*/ 0 w 4846320"/>
              <a:gd name="connsiteY3" fmla="*/ 6857999 h 6857999"/>
              <a:gd name="connsiteX4" fmla="*/ 0 w 4846320"/>
              <a:gd name="connsiteY4" fmla="*/ 0 h 6857999"/>
              <a:gd name="connsiteX0" fmla="*/ 0 w 4846320"/>
              <a:gd name="connsiteY0" fmla="*/ 0 h 6857999"/>
              <a:gd name="connsiteX1" fmla="*/ 4846320 w 4846320"/>
              <a:gd name="connsiteY1" fmla="*/ 0 h 6857999"/>
              <a:gd name="connsiteX2" fmla="*/ 4846320 w 4846320"/>
              <a:gd name="connsiteY2" fmla="*/ 6857999 h 6857999"/>
              <a:gd name="connsiteX3" fmla="*/ 0 w 4846320"/>
              <a:gd name="connsiteY3" fmla="*/ 6857999 h 6857999"/>
              <a:gd name="connsiteX4" fmla="*/ 0 w 4846320"/>
              <a:gd name="connsiteY4" fmla="*/ 0 h 6857999"/>
              <a:gd name="connsiteX0" fmla="*/ 49190 w 4895510"/>
              <a:gd name="connsiteY0" fmla="*/ 0 h 6857999"/>
              <a:gd name="connsiteX1" fmla="*/ 4895510 w 4895510"/>
              <a:gd name="connsiteY1" fmla="*/ 0 h 6857999"/>
              <a:gd name="connsiteX2" fmla="*/ 4895510 w 4895510"/>
              <a:gd name="connsiteY2" fmla="*/ 6857999 h 6857999"/>
              <a:gd name="connsiteX3" fmla="*/ 49190 w 4895510"/>
              <a:gd name="connsiteY3" fmla="*/ 6857999 h 6857999"/>
              <a:gd name="connsiteX4" fmla="*/ 49190 w 4895510"/>
              <a:gd name="connsiteY4" fmla="*/ 0 h 6857999"/>
              <a:gd name="connsiteX0" fmla="*/ 37450 w 4883770"/>
              <a:gd name="connsiteY0" fmla="*/ 0 h 6857999"/>
              <a:gd name="connsiteX1" fmla="*/ 4883770 w 4883770"/>
              <a:gd name="connsiteY1" fmla="*/ 0 h 6857999"/>
              <a:gd name="connsiteX2" fmla="*/ 4883770 w 4883770"/>
              <a:gd name="connsiteY2" fmla="*/ 6857999 h 6857999"/>
              <a:gd name="connsiteX3" fmla="*/ 37450 w 4883770"/>
              <a:gd name="connsiteY3" fmla="*/ 6857999 h 6857999"/>
              <a:gd name="connsiteX4" fmla="*/ 37450 w 4883770"/>
              <a:gd name="connsiteY4" fmla="*/ 0 h 6857999"/>
              <a:gd name="connsiteX0" fmla="*/ 1571738 w 4863578"/>
              <a:gd name="connsiteY0" fmla="*/ 0 h 6873239"/>
              <a:gd name="connsiteX1" fmla="*/ 4863578 w 4863578"/>
              <a:gd name="connsiteY1" fmla="*/ 15240 h 6873239"/>
              <a:gd name="connsiteX2" fmla="*/ 4863578 w 4863578"/>
              <a:gd name="connsiteY2" fmla="*/ 6873239 h 6873239"/>
              <a:gd name="connsiteX3" fmla="*/ 17258 w 4863578"/>
              <a:gd name="connsiteY3" fmla="*/ 6873239 h 6873239"/>
              <a:gd name="connsiteX4" fmla="*/ 1571738 w 4863578"/>
              <a:gd name="connsiteY4" fmla="*/ 0 h 6873239"/>
              <a:gd name="connsiteX0" fmla="*/ 1602706 w 4894546"/>
              <a:gd name="connsiteY0" fmla="*/ 0 h 6873239"/>
              <a:gd name="connsiteX1" fmla="*/ 4894546 w 4894546"/>
              <a:gd name="connsiteY1" fmla="*/ 15240 h 6873239"/>
              <a:gd name="connsiteX2" fmla="*/ 4894546 w 4894546"/>
              <a:gd name="connsiteY2" fmla="*/ 6873239 h 6873239"/>
              <a:gd name="connsiteX3" fmla="*/ 48226 w 4894546"/>
              <a:gd name="connsiteY3" fmla="*/ 6873239 h 6873239"/>
              <a:gd name="connsiteX4" fmla="*/ 1602706 w 4894546"/>
              <a:gd name="connsiteY4" fmla="*/ 0 h 6873239"/>
              <a:gd name="connsiteX0" fmla="*/ 1554480 w 4846320"/>
              <a:gd name="connsiteY0" fmla="*/ 0 h 6873239"/>
              <a:gd name="connsiteX1" fmla="*/ 4846320 w 4846320"/>
              <a:gd name="connsiteY1" fmla="*/ 15240 h 6873239"/>
              <a:gd name="connsiteX2" fmla="*/ 4846320 w 4846320"/>
              <a:gd name="connsiteY2" fmla="*/ 6873239 h 6873239"/>
              <a:gd name="connsiteX3" fmla="*/ 0 w 4846320"/>
              <a:gd name="connsiteY3" fmla="*/ 6873239 h 6873239"/>
              <a:gd name="connsiteX4" fmla="*/ 1554480 w 4846320"/>
              <a:gd name="connsiteY4" fmla="*/ 0 h 6873239"/>
              <a:gd name="connsiteX0" fmla="*/ 1554480 w 4846320"/>
              <a:gd name="connsiteY0" fmla="*/ 0 h 6873239"/>
              <a:gd name="connsiteX1" fmla="*/ 4846320 w 4846320"/>
              <a:gd name="connsiteY1" fmla="*/ 15240 h 6873239"/>
              <a:gd name="connsiteX2" fmla="*/ 4846320 w 4846320"/>
              <a:gd name="connsiteY2" fmla="*/ 6873239 h 6873239"/>
              <a:gd name="connsiteX3" fmla="*/ 0 w 4846320"/>
              <a:gd name="connsiteY3" fmla="*/ 6873239 h 6873239"/>
              <a:gd name="connsiteX4" fmla="*/ 1554480 w 4846320"/>
              <a:gd name="connsiteY4" fmla="*/ 0 h 6873239"/>
              <a:gd name="connsiteX0" fmla="*/ 2255520 w 5547360"/>
              <a:gd name="connsiteY0" fmla="*/ 0 h 6873239"/>
              <a:gd name="connsiteX1" fmla="*/ 5547360 w 5547360"/>
              <a:gd name="connsiteY1" fmla="*/ 15240 h 6873239"/>
              <a:gd name="connsiteX2" fmla="*/ 5547360 w 5547360"/>
              <a:gd name="connsiteY2" fmla="*/ 6873239 h 6873239"/>
              <a:gd name="connsiteX3" fmla="*/ 0 w 5547360"/>
              <a:gd name="connsiteY3" fmla="*/ 6857999 h 6873239"/>
              <a:gd name="connsiteX4" fmla="*/ 2255520 w 5547360"/>
              <a:gd name="connsiteY4" fmla="*/ 0 h 6873239"/>
              <a:gd name="connsiteX0" fmla="*/ 2255520 w 5547360"/>
              <a:gd name="connsiteY0" fmla="*/ 0 h 6873239"/>
              <a:gd name="connsiteX1" fmla="*/ 5547360 w 5547360"/>
              <a:gd name="connsiteY1" fmla="*/ 15240 h 6873239"/>
              <a:gd name="connsiteX2" fmla="*/ 5547360 w 5547360"/>
              <a:gd name="connsiteY2" fmla="*/ 6873239 h 6873239"/>
              <a:gd name="connsiteX3" fmla="*/ 0 w 5547360"/>
              <a:gd name="connsiteY3" fmla="*/ 6857999 h 6873239"/>
              <a:gd name="connsiteX4" fmla="*/ 2255520 w 5547360"/>
              <a:gd name="connsiteY4" fmla="*/ 0 h 6873239"/>
              <a:gd name="connsiteX0" fmla="*/ 2255520 w 5547360"/>
              <a:gd name="connsiteY0" fmla="*/ 0 h 6873239"/>
              <a:gd name="connsiteX1" fmla="*/ 5547360 w 5547360"/>
              <a:gd name="connsiteY1" fmla="*/ 15240 h 6873239"/>
              <a:gd name="connsiteX2" fmla="*/ 5547360 w 5547360"/>
              <a:gd name="connsiteY2" fmla="*/ 6873239 h 6873239"/>
              <a:gd name="connsiteX3" fmla="*/ 0 w 5547360"/>
              <a:gd name="connsiteY3" fmla="*/ 6857999 h 6873239"/>
              <a:gd name="connsiteX4" fmla="*/ 2255520 w 5547360"/>
              <a:gd name="connsiteY4" fmla="*/ 0 h 6873239"/>
              <a:gd name="connsiteX0" fmla="*/ 2255520 w 5547360"/>
              <a:gd name="connsiteY0" fmla="*/ 0 h 6873239"/>
              <a:gd name="connsiteX1" fmla="*/ 5547360 w 5547360"/>
              <a:gd name="connsiteY1" fmla="*/ 15240 h 6873239"/>
              <a:gd name="connsiteX2" fmla="*/ 5547360 w 5547360"/>
              <a:gd name="connsiteY2" fmla="*/ 6873239 h 6873239"/>
              <a:gd name="connsiteX3" fmla="*/ 0 w 5547360"/>
              <a:gd name="connsiteY3" fmla="*/ 6857999 h 6873239"/>
              <a:gd name="connsiteX4" fmla="*/ 2255520 w 5547360"/>
              <a:gd name="connsiteY4" fmla="*/ 0 h 68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360" h="6873239">
                <a:moveTo>
                  <a:pt x="2255520" y="0"/>
                </a:moveTo>
                <a:lnTo>
                  <a:pt x="5547360" y="15240"/>
                </a:lnTo>
                <a:lnTo>
                  <a:pt x="5547360" y="6873239"/>
                </a:lnTo>
                <a:lnTo>
                  <a:pt x="0" y="6857999"/>
                </a:lnTo>
                <a:cubicBezTo>
                  <a:pt x="807720" y="5311139"/>
                  <a:pt x="1318260" y="4198620"/>
                  <a:pt x="2255520" y="0"/>
                </a:cubicBezTo>
                <a:close/>
              </a:path>
            </a:pathLst>
          </a:custGeom>
          <a:gradFill>
            <a:gsLst>
              <a:gs pos="10000">
                <a:schemeClr val="tx1">
                  <a:alpha val="0"/>
                </a:schemeClr>
              </a:gs>
              <a:gs pos="100000">
                <a:schemeClr val="tx1">
                  <a:alpha val="35000"/>
                </a:schemeClr>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932ADB3-9F65-B4B3-5531-DB9097E1F7F0}"/>
              </a:ext>
            </a:extLst>
          </p:cNvPr>
          <p:cNvSpPr>
            <a:spLocks noGrp="1"/>
          </p:cNvSpPr>
          <p:nvPr>
            <p:ph type="title"/>
          </p:nvPr>
        </p:nvSpPr>
        <p:spPr/>
        <p:txBody>
          <a:bodyPr/>
          <a:lstStyle/>
          <a:p>
            <a:r>
              <a:rPr lang="en-CA">
                <a:solidFill>
                  <a:srgbClr val="524E52"/>
                </a:solidFill>
              </a:rPr>
              <a:t>Capital structure</a:t>
            </a:r>
          </a:p>
        </p:txBody>
      </p:sp>
      <p:sp>
        <p:nvSpPr>
          <p:cNvPr id="4" name="Slide Number Placeholder 3">
            <a:extLst>
              <a:ext uri="{FF2B5EF4-FFF2-40B4-BE49-F238E27FC236}">
                <a16:creationId xmlns:a16="http://schemas.microsoft.com/office/drawing/2014/main" id="{114AC11C-46AD-133D-AD73-DB129B4AE383}"/>
              </a:ext>
            </a:extLst>
          </p:cNvPr>
          <p:cNvSpPr>
            <a:spLocks noGrp="1"/>
          </p:cNvSpPr>
          <p:nvPr>
            <p:ph type="sldNum" sz="quarter" idx="12"/>
          </p:nvPr>
        </p:nvSpPr>
        <p:spPr/>
        <p:txBody>
          <a:bodyPr/>
          <a:lstStyle/>
          <a:p>
            <a:pPr marL="0" indent="0">
              <a:buFont typeface="+mj-lt"/>
              <a:buNone/>
            </a:pPr>
            <a:fld id="{C150156F-3BD5-4107-88D7-5D6FD17D4C40}" type="slidenum">
              <a:rPr lang="en-CA" smtClean="0"/>
              <a:pPr marL="0" indent="0">
                <a:buFont typeface="+mj-lt"/>
                <a:buNone/>
              </a:pPr>
              <a:t>17</a:t>
            </a:fld>
            <a:endParaRPr lang="en-CA"/>
          </a:p>
        </p:txBody>
      </p:sp>
      <p:sp>
        <p:nvSpPr>
          <p:cNvPr id="11" name="TextBox 10">
            <a:extLst>
              <a:ext uri="{FF2B5EF4-FFF2-40B4-BE49-F238E27FC236}">
                <a16:creationId xmlns:a16="http://schemas.microsoft.com/office/drawing/2014/main" id="{5578B855-E96A-123D-3FA7-63D7EAD61143}"/>
              </a:ext>
            </a:extLst>
          </p:cNvPr>
          <p:cNvSpPr txBox="1"/>
          <p:nvPr/>
        </p:nvSpPr>
        <p:spPr>
          <a:xfrm>
            <a:off x="730563" y="1295592"/>
            <a:ext cx="5780149" cy="523220"/>
          </a:xfrm>
          <a:prstGeom prst="rect">
            <a:avLst/>
          </a:prstGeom>
          <a:noFill/>
        </p:spPr>
        <p:txBody>
          <a:bodyPr wrap="square" lIns="91440" tIns="45720" rIns="91440" bIns="45720" anchor="t">
            <a:spAutoFit/>
          </a:bodyPr>
          <a:lstStyle/>
          <a:p>
            <a:r>
              <a:rPr lang="en-US" sz="1400" b="1" spc="-48" dirty="0">
                <a:solidFill>
                  <a:srgbClr val="59585C"/>
                </a:solidFill>
                <a:latin typeface="Open Sans" panose="020B0606030504020204" pitchFamily="34" charset="0"/>
                <a:ea typeface="Open Sans" panose="020B0606030504020204" pitchFamily="34" charset="0"/>
                <a:cs typeface="Open Sans" panose="020B0606030504020204" pitchFamily="34" charset="0"/>
              </a:rPr>
              <a:t>Share Structure as </a:t>
            </a:r>
          </a:p>
          <a:p>
            <a:r>
              <a:rPr lang="en-US" sz="1400" b="1" spc="-48" dirty="0">
                <a:solidFill>
                  <a:srgbClr val="59585C"/>
                </a:solidFill>
                <a:latin typeface="Open Sans" panose="020B0606030504020204" pitchFamily="34" charset="0"/>
                <a:ea typeface="Open Sans" panose="020B0606030504020204" pitchFamily="34" charset="0"/>
                <a:cs typeface="Open Sans" panose="020B0606030504020204" pitchFamily="34" charset="0"/>
              </a:rPr>
              <a:t>of December 31, 2024</a:t>
            </a:r>
          </a:p>
        </p:txBody>
      </p:sp>
      <p:sp>
        <p:nvSpPr>
          <p:cNvPr id="14" name="TextBox 13">
            <a:extLst>
              <a:ext uri="{FF2B5EF4-FFF2-40B4-BE49-F238E27FC236}">
                <a16:creationId xmlns:a16="http://schemas.microsoft.com/office/drawing/2014/main" id="{58BF934E-F6C3-F4FD-E50B-8F027E5EF3F2}"/>
              </a:ext>
            </a:extLst>
          </p:cNvPr>
          <p:cNvSpPr txBox="1"/>
          <p:nvPr/>
        </p:nvSpPr>
        <p:spPr>
          <a:xfrm>
            <a:off x="841960" y="3421379"/>
            <a:ext cx="6144937" cy="276999"/>
          </a:xfrm>
          <a:prstGeom prst="rect">
            <a:avLst/>
          </a:prstGeom>
          <a:noFill/>
        </p:spPr>
        <p:txBody>
          <a:bodyPr wrap="square" lIns="91440" tIns="45720" rIns="91440" bIns="45720" anchor="t">
            <a:spAutoFit/>
          </a:bodyPr>
          <a:lstStyle/>
          <a:p>
            <a:pPr algn="l"/>
            <a:r>
              <a:rPr lang="en-US" sz="12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Average weighted price of warrants is </a:t>
            </a:r>
            <a:r>
              <a:rPr lang="en-US" sz="1200" b="1" i="1" dirty="0">
                <a:solidFill>
                  <a:srgbClr val="333333"/>
                </a:solidFill>
                <a:latin typeface="Open Sans" panose="020B0606030504020204" pitchFamily="34" charset="0"/>
                <a:ea typeface="Open Sans" panose="020B0606030504020204" pitchFamily="34" charset="0"/>
                <a:cs typeface="Open Sans" panose="020B0606030504020204" pitchFamily="34" charset="0"/>
              </a:rPr>
              <a:t>$2.40</a:t>
            </a:r>
            <a:r>
              <a:rPr lang="en-US" sz="12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 Average weighted price of options is </a:t>
            </a:r>
            <a:r>
              <a:rPr lang="en-US" sz="1200" b="1" i="1" dirty="0">
                <a:solidFill>
                  <a:srgbClr val="333333"/>
                </a:solidFill>
                <a:latin typeface="Open Sans" panose="020B0606030504020204" pitchFamily="34" charset="0"/>
                <a:ea typeface="Open Sans" panose="020B0606030504020204" pitchFamily="34" charset="0"/>
                <a:cs typeface="Open Sans" panose="020B0606030504020204" pitchFamily="34" charset="0"/>
              </a:rPr>
              <a:t>$0.80</a:t>
            </a:r>
            <a:r>
              <a:rPr lang="en-US" sz="12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1" name="Slide Number Placeholder 3">
            <a:extLst>
              <a:ext uri="{FF2B5EF4-FFF2-40B4-BE49-F238E27FC236}">
                <a16:creationId xmlns:a16="http://schemas.microsoft.com/office/drawing/2014/main" id="{91F6FBC8-5713-600F-941F-69F79623C86D}"/>
              </a:ext>
            </a:extLst>
          </p:cNvPr>
          <p:cNvSpPr txBox="1">
            <a:spLocks/>
          </p:cNvSpPr>
          <p:nvPr/>
        </p:nvSpPr>
        <p:spPr>
          <a:xfrm>
            <a:off x="11747500" y="6126163"/>
            <a:ext cx="473364" cy="365125"/>
          </a:xfrm>
          <a:prstGeom prst="rect">
            <a:avLst/>
          </a:prstGeom>
        </p:spPr>
        <p:txBody>
          <a:bodyPr vert="horz" lIns="91440" tIns="45720" rIns="91440" bIns="45720" rtlCol="0" anchor="ctr"/>
          <a:lstStyle>
            <a:defPPr>
              <a:defRPr lang="en-US"/>
            </a:defPPr>
            <a:lvl1pPr marL="228600" indent="-228600" algn="ctr" defTabSz="914400" rtl="0" eaLnBrk="1" latinLnBrk="0" hangingPunct="1">
              <a:buFont typeface="+mj-lt"/>
              <a:buAutoNum type="arabicPeriod"/>
              <a:defRPr sz="1800" b="1" kern="1200">
                <a:solidFill>
                  <a:srgbClr val="6A6B6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fld id="{C150156F-3BD5-4107-88D7-5D6FD17D4C40}" type="slidenum">
              <a:rPr lang="en-CA" smtClean="0">
                <a:solidFill>
                  <a:srgbClr val="E5E4E2"/>
                </a:solidFill>
              </a:rPr>
              <a:pPr marL="0" indent="0">
                <a:buNone/>
              </a:pPr>
              <a:t>17</a:t>
            </a:fld>
            <a:endParaRPr lang="en-CA">
              <a:solidFill>
                <a:srgbClr val="E5E4E2"/>
              </a:solidFill>
            </a:endParaRPr>
          </a:p>
        </p:txBody>
      </p:sp>
      <p:sp>
        <p:nvSpPr>
          <p:cNvPr id="22" name="Rectangle 21">
            <a:extLst>
              <a:ext uri="{FF2B5EF4-FFF2-40B4-BE49-F238E27FC236}">
                <a16:creationId xmlns:a16="http://schemas.microsoft.com/office/drawing/2014/main" id="{D068694E-CECC-AF9C-89D8-E0C68C5EB6A4}"/>
              </a:ext>
            </a:extLst>
          </p:cNvPr>
          <p:cNvSpPr/>
          <p:nvPr/>
        </p:nvSpPr>
        <p:spPr>
          <a:xfrm>
            <a:off x="11892828" y="6444347"/>
            <a:ext cx="182708" cy="413653"/>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0A0CBA13-68BB-29FD-FD1F-3CCFE588E305}"/>
              </a:ext>
            </a:extLst>
          </p:cNvPr>
          <p:cNvSpPr txBox="1"/>
          <p:nvPr/>
        </p:nvSpPr>
        <p:spPr>
          <a:xfrm>
            <a:off x="730563" y="1972344"/>
            <a:ext cx="6123214" cy="1405513"/>
          </a:xfrm>
          <a:prstGeom prst="rect">
            <a:avLst/>
          </a:prstGeom>
          <a:noFill/>
        </p:spPr>
        <p:txBody>
          <a:bodyPr wrap="square">
            <a:spAutoFit/>
          </a:bodyPr>
          <a:lstStyle/>
          <a:p>
            <a:pPr>
              <a:lnSpc>
                <a:spcPts val="1725"/>
              </a:lnSpc>
            </a:pPr>
            <a:r>
              <a:rPr lang="en-US" b="0" i="1" dirty="0">
                <a:solidFill>
                  <a:srgbClr val="1FA2FF"/>
                </a:solidFill>
                <a:effectLst/>
                <a:latin typeface="Open Sans" panose="020B0606030504020204" pitchFamily="34" charset="0"/>
              </a:rPr>
              <a:t>Outstanding:	</a:t>
            </a:r>
            <a:r>
              <a:rPr lang="en-US" i="1" dirty="0">
                <a:solidFill>
                  <a:srgbClr val="1FA2FF"/>
                </a:solidFill>
                <a:latin typeface="Open Sans" panose="020B0606030504020204" pitchFamily="34" charset="0"/>
              </a:rPr>
              <a:t>	96,967,117</a:t>
            </a:r>
          </a:p>
          <a:p>
            <a:pPr>
              <a:lnSpc>
                <a:spcPts val="1725"/>
              </a:lnSpc>
            </a:pPr>
            <a:r>
              <a:rPr lang="en-US" b="0" i="1" dirty="0">
                <a:solidFill>
                  <a:srgbClr val="1FA2FF"/>
                </a:solidFill>
                <a:effectLst/>
                <a:latin typeface="Open Sans" panose="020B0606030504020204" pitchFamily="34" charset="0"/>
              </a:rPr>
              <a:t>Options:		</a:t>
            </a:r>
            <a:r>
              <a:rPr lang="en-US" i="1" dirty="0">
                <a:solidFill>
                  <a:srgbClr val="1FA2FF"/>
                </a:solidFill>
                <a:latin typeface="Open Sans" panose="020B0606030504020204" pitchFamily="34" charset="0"/>
              </a:rPr>
              <a:t>	4,000,000 </a:t>
            </a:r>
          </a:p>
          <a:p>
            <a:pPr>
              <a:lnSpc>
                <a:spcPts val="1725"/>
              </a:lnSpc>
            </a:pPr>
            <a:r>
              <a:rPr lang="en-US" b="0" i="1" dirty="0">
                <a:solidFill>
                  <a:srgbClr val="1FA2FF"/>
                </a:solidFill>
                <a:effectLst/>
                <a:latin typeface="Open Sans" panose="020B0606030504020204" pitchFamily="34" charset="0"/>
              </a:rPr>
              <a:t>Warrants:	</a:t>
            </a:r>
            <a:r>
              <a:rPr lang="en-US" i="1" dirty="0">
                <a:solidFill>
                  <a:srgbClr val="1FA2FF"/>
                </a:solidFill>
                <a:latin typeface="Open Sans" panose="020B0606030504020204" pitchFamily="34" charset="0"/>
              </a:rPr>
              <a:t>	2,850,000</a:t>
            </a:r>
            <a:endParaRPr lang="en-US" b="0" i="1" dirty="0">
              <a:solidFill>
                <a:srgbClr val="1FA2FF"/>
              </a:solidFill>
              <a:effectLst/>
              <a:latin typeface="Open Sans" panose="020B0606030504020204" pitchFamily="34" charset="0"/>
            </a:endParaRPr>
          </a:p>
          <a:p>
            <a:pPr>
              <a:lnSpc>
                <a:spcPts val="1725"/>
              </a:lnSpc>
            </a:pPr>
            <a:r>
              <a:rPr lang="en-US" b="0" i="1" dirty="0">
                <a:solidFill>
                  <a:srgbClr val="1FA2FF"/>
                </a:solidFill>
                <a:effectLst/>
                <a:latin typeface="Open Sans" panose="020B0606030504020204" pitchFamily="34" charset="0"/>
              </a:rPr>
              <a:t>Incentive Plan Units:</a:t>
            </a:r>
            <a:r>
              <a:rPr lang="en-US" i="1" dirty="0">
                <a:solidFill>
                  <a:srgbClr val="1FA2FF"/>
                </a:solidFill>
                <a:latin typeface="Open Sans" panose="020B0606030504020204" pitchFamily="34" charset="0"/>
              </a:rPr>
              <a:t>	2,151,070</a:t>
            </a:r>
            <a:endParaRPr lang="en-US" b="0" i="1" dirty="0">
              <a:solidFill>
                <a:srgbClr val="1FA2FF"/>
              </a:solidFill>
              <a:effectLst/>
              <a:latin typeface="Open Sans" panose="020B0606030504020204" pitchFamily="34" charset="0"/>
            </a:endParaRPr>
          </a:p>
          <a:p>
            <a:pPr algn="r">
              <a:lnSpc>
                <a:spcPts val="1725"/>
              </a:lnSpc>
            </a:pPr>
            <a:r>
              <a:rPr lang="en-US" b="1" i="1" dirty="0">
                <a:solidFill>
                  <a:srgbClr val="1FA2FF"/>
                </a:solidFill>
                <a:effectLst/>
                <a:latin typeface="Open Sans" panose="020B0606030504020204" pitchFamily="34" charset="0"/>
              </a:rPr>
              <a:t> </a:t>
            </a:r>
            <a:endParaRPr lang="en-US" b="0" i="1" dirty="0">
              <a:solidFill>
                <a:srgbClr val="1FA2FF"/>
              </a:solidFill>
              <a:effectLst/>
              <a:latin typeface="Open Sans" panose="020B0606030504020204" pitchFamily="34" charset="0"/>
            </a:endParaRPr>
          </a:p>
          <a:p>
            <a:pPr>
              <a:lnSpc>
                <a:spcPts val="1725"/>
              </a:lnSpc>
            </a:pPr>
            <a:r>
              <a:rPr lang="en-US" b="1" i="1" dirty="0">
                <a:solidFill>
                  <a:srgbClr val="1FA2FF"/>
                </a:solidFill>
                <a:effectLst/>
                <a:latin typeface="Open Sans" panose="020B0606030504020204" pitchFamily="34" charset="0"/>
              </a:rPr>
              <a:t>Fully diluted:	</a:t>
            </a:r>
            <a:r>
              <a:rPr lang="en-US" b="1" i="1" dirty="0">
                <a:solidFill>
                  <a:srgbClr val="1FA2FF"/>
                </a:solidFill>
                <a:latin typeface="Open Sans" panose="020B0606030504020204" pitchFamily="34" charset="0"/>
              </a:rPr>
              <a:t>	105,968,187</a:t>
            </a:r>
            <a:r>
              <a:rPr lang="en-US" b="0" i="1" dirty="0">
                <a:solidFill>
                  <a:srgbClr val="1FA2FF"/>
                </a:solidFill>
                <a:effectLst/>
                <a:latin typeface="Open Sans" panose="020B0606030504020204" pitchFamily="34" charset="0"/>
              </a:rPr>
              <a:t> </a:t>
            </a:r>
          </a:p>
        </p:txBody>
      </p:sp>
    </p:spTree>
    <p:extLst>
      <p:ext uri="{BB962C8B-B14F-4D97-AF65-F5344CB8AC3E}">
        <p14:creationId xmlns:p14="http://schemas.microsoft.com/office/powerpoint/2010/main" val="7539804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E03C3-F174-9DD5-181F-D2D751F9CAB9}"/>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1602172-3A47-F2BE-392F-D5FDF6CEBC1B}"/>
              </a:ext>
            </a:extLst>
          </p:cNvPr>
          <p:cNvSpPr/>
          <p:nvPr/>
        </p:nvSpPr>
        <p:spPr>
          <a:xfrm>
            <a:off x="-4253" y="1239216"/>
            <a:ext cx="7541703" cy="1565463"/>
          </a:xfrm>
          <a:custGeom>
            <a:avLst/>
            <a:gdLst>
              <a:gd name="connsiteX0" fmla="*/ 0 w 8101799"/>
              <a:gd name="connsiteY0" fmla="*/ 260916 h 1565463"/>
              <a:gd name="connsiteX1" fmla="*/ 260916 w 8101799"/>
              <a:gd name="connsiteY1" fmla="*/ 0 h 1565463"/>
              <a:gd name="connsiteX2" fmla="*/ 7840883 w 8101799"/>
              <a:gd name="connsiteY2" fmla="*/ 0 h 1565463"/>
              <a:gd name="connsiteX3" fmla="*/ 8101799 w 8101799"/>
              <a:gd name="connsiteY3" fmla="*/ 260916 h 1565463"/>
              <a:gd name="connsiteX4" fmla="*/ 8101799 w 8101799"/>
              <a:gd name="connsiteY4" fmla="*/ 1304547 h 1565463"/>
              <a:gd name="connsiteX5" fmla="*/ 7840883 w 8101799"/>
              <a:gd name="connsiteY5" fmla="*/ 1565463 h 1565463"/>
              <a:gd name="connsiteX6" fmla="*/ 260916 w 8101799"/>
              <a:gd name="connsiteY6" fmla="*/ 1565463 h 1565463"/>
              <a:gd name="connsiteX7" fmla="*/ 0 w 8101799"/>
              <a:gd name="connsiteY7" fmla="*/ 1304547 h 1565463"/>
              <a:gd name="connsiteX8" fmla="*/ 0 w 8101799"/>
              <a:gd name="connsiteY8" fmla="*/ 260916 h 1565463"/>
              <a:gd name="connsiteX0" fmla="*/ 0 w 8101799"/>
              <a:gd name="connsiteY0" fmla="*/ 1304547 h 1565463"/>
              <a:gd name="connsiteX1" fmla="*/ 260916 w 8101799"/>
              <a:gd name="connsiteY1" fmla="*/ 0 h 1565463"/>
              <a:gd name="connsiteX2" fmla="*/ 7840883 w 8101799"/>
              <a:gd name="connsiteY2" fmla="*/ 0 h 1565463"/>
              <a:gd name="connsiteX3" fmla="*/ 8101799 w 8101799"/>
              <a:gd name="connsiteY3" fmla="*/ 260916 h 1565463"/>
              <a:gd name="connsiteX4" fmla="*/ 8101799 w 8101799"/>
              <a:gd name="connsiteY4" fmla="*/ 1304547 h 1565463"/>
              <a:gd name="connsiteX5" fmla="*/ 7840883 w 8101799"/>
              <a:gd name="connsiteY5" fmla="*/ 1565463 h 1565463"/>
              <a:gd name="connsiteX6" fmla="*/ 260916 w 8101799"/>
              <a:gd name="connsiteY6" fmla="*/ 1565463 h 1565463"/>
              <a:gd name="connsiteX7" fmla="*/ 0 w 8101799"/>
              <a:gd name="connsiteY7" fmla="*/ 1304547 h 1565463"/>
              <a:gd name="connsiteX0" fmla="*/ 947496 w 8788379"/>
              <a:gd name="connsiteY0" fmla="*/ 1565463 h 1565463"/>
              <a:gd name="connsiteX1" fmla="*/ 947496 w 8788379"/>
              <a:gd name="connsiteY1" fmla="*/ 0 h 1565463"/>
              <a:gd name="connsiteX2" fmla="*/ 8527463 w 8788379"/>
              <a:gd name="connsiteY2" fmla="*/ 0 h 1565463"/>
              <a:gd name="connsiteX3" fmla="*/ 8788379 w 8788379"/>
              <a:gd name="connsiteY3" fmla="*/ 260916 h 1565463"/>
              <a:gd name="connsiteX4" fmla="*/ 8788379 w 8788379"/>
              <a:gd name="connsiteY4" fmla="*/ 1304547 h 1565463"/>
              <a:gd name="connsiteX5" fmla="*/ 8527463 w 8788379"/>
              <a:gd name="connsiteY5" fmla="*/ 1565463 h 1565463"/>
              <a:gd name="connsiteX6" fmla="*/ 947496 w 8788379"/>
              <a:gd name="connsiteY6" fmla="*/ 1565463 h 1565463"/>
              <a:gd name="connsiteX0" fmla="*/ 561480 w 8402363"/>
              <a:gd name="connsiteY0" fmla="*/ 1565463 h 1565463"/>
              <a:gd name="connsiteX1" fmla="*/ 561480 w 8402363"/>
              <a:gd name="connsiteY1" fmla="*/ 0 h 1565463"/>
              <a:gd name="connsiteX2" fmla="*/ 8141447 w 8402363"/>
              <a:gd name="connsiteY2" fmla="*/ 0 h 1565463"/>
              <a:gd name="connsiteX3" fmla="*/ 8402363 w 8402363"/>
              <a:gd name="connsiteY3" fmla="*/ 260916 h 1565463"/>
              <a:gd name="connsiteX4" fmla="*/ 8402363 w 8402363"/>
              <a:gd name="connsiteY4" fmla="*/ 1304547 h 1565463"/>
              <a:gd name="connsiteX5" fmla="*/ 8141447 w 8402363"/>
              <a:gd name="connsiteY5" fmla="*/ 1565463 h 1565463"/>
              <a:gd name="connsiteX6" fmla="*/ 561480 w 8402363"/>
              <a:gd name="connsiteY6" fmla="*/ 1565463 h 1565463"/>
              <a:gd name="connsiteX0" fmla="*/ 0 w 7840883"/>
              <a:gd name="connsiteY0" fmla="*/ 1565463 h 1565463"/>
              <a:gd name="connsiteX1" fmla="*/ 0 w 7840883"/>
              <a:gd name="connsiteY1" fmla="*/ 0 h 1565463"/>
              <a:gd name="connsiteX2" fmla="*/ 7579967 w 7840883"/>
              <a:gd name="connsiteY2" fmla="*/ 0 h 1565463"/>
              <a:gd name="connsiteX3" fmla="*/ 7840883 w 7840883"/>
              <a:gd name="connsiteY3" fmla="*/ 260916 h 1565463"/>
              <a:gd name="connsiteX4" fmla="*/ 7840883 w 7840883"/>
              <a:gd name="connsiteY4" fmla="*/ 1304547 h 1565463"/>
              <a:gd name="connsiteX5" fmla="*/ 7579967 w 7840883"/>
              <a:gd name="connsiteY5" fmla="*/ 1565463 h 1565463"/>
              <a:gd name="connsiteX6" fmla="*/ 0 w 7840883"/>
              <a:gd name="connsiteY6" fmla="*/ 1565463 h 156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0883" h="1565463">
                <a:moveTo>
                  <a:pt x="0" y="1565463"/>
                </a:moveTo>
                <a:lnTo>
                  <a:pt x="0" y="0"/>
                </a:lnTo>
                <a:lnTo>
                  <a:pt x="7579967" y="0"/>
                </a:lnTo>
                <a:cubicBezTo>
                  <a:pt x="7724067" y="0"/>
                  <a:pt x="7840883" y="116816"/>
                  <a:pt x="7840883" y="260916"/>
                </a:cubicBezTo>
                <a:lnTo>
                  <a:pt x="7840883" y="1304547"/>
                </a:lnTo>
                <a:cubicBezTo>
                  <a:pt x="7840883" y="1448647"/>
                  <a:pt x="7724067" y="1565463"/>
                  <a:pt x="7579967" y="1565463"/>
                </a:cubicBezTo>
                <a:lnTo>
                  <a:pt x="0" y="1565463"/>
                </a:lnTo>
                <a:close/>
              </a:path>
            </a:pathLst>
          </a:custGeom>
          <a:gradFill>
            <a:gsLst>
              <a:gs pos="0">
                <a:srgbClr val="BDC3C7">
                  <a:alpha val="75000"/>
                </a:srgbClr>
              </a:gs>
              <a:gs pos="55000">
                <a:srgbClr val="BDC3C7">
                  <a:alpha val="50000"/>
                </a:srgbClr>
              </a:gs>
              <a:gs pos="100000">
                <a:srgbClr val="BDC3C7">
                  <a:alpha val="90000"/>
                </a:srgbClr>
              </a:gs>
            </a:gsLst>
            <a:lin ang="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02ED9E9E-199F-0C37-D921-939455F8F6DA}"/>
              </a:ext>
            </a:extLst>
          </p:cNvPr>
          <p:cNvSpPr>
            <a:spLocks noGrp="1"/>
          </p:cNvSpPr>
          <p:nvPr>
            <p:ph type="title"/>
          </p:nvPr>
        </p:nvSpPr>
        <p:spPr/>
        <p:txBody>
          <a:bodyPr>
            <a:normAutofit/>
          </a:bodyPr>
          <a:lstStyle/>
          <a:p>
            <a:r>
              <a:rPr lang="en-CA">
                <a:solidFill>
                  <a:srgbClr val="524E52"/>
                </a:solidFill>
              </a:rPr>
              <a:t>Responsible leadership </a:t>
            </a:r>
          </a:p>
        </p:txBody>
      </p:sp>
      <p:sp>
        <p:nvSpPr>
          <p:cNvPr id="3" name="Content Placeholder 2">
            <a:extLst>
              <a:ext uri="{FF2B5EF4-FFF2-40B4-BE49-F238E27FC236}">
                <a16:creationId xmlns:a16="http://schemas.microsoft.com/office/drawing/2014/main" id="{0E219921-D4B9-5040-6F54-31F5EF9FEF0C}"/>
              </a:ext>
            </a:extLst>
          </p:cNvPr>
          <p:cNvSpPr>
            <a:spLocks noGrp="1"/>
          </p:cNvSpPr>
          <p:nvPr>
            <p:ph idx="1"/>
          </p:nvPr>
        </p:nvSpPr>
        <p:spPr>
          <a:xfrm>
            <a:off x="312418" y="917391"/>
            <a:ext cx="5173982" cy="456110"/>
          </a:xfrm>
        </p:spPr>
        <p:txBody>
          <a:bodyPr lIns="0">
            <a:normAutofit/>
          </a:bodyPr>
          <a:lstStyle/>
          <a:p>
            <a:pPr marL="0" indent="0">
              <a:buNone/>
            </a:pPr>
            <a:r>
              <a:rPr lang="en-US"/>
              <a:t>Management Team</a:t>
            </a:r>
          </a:p>
          <a:p>
            <a:pPr lvl="1"/>
            <a:endParaRPr lang="en-US"/>
          </a:p>
        </p:txBody>
      </p:sp>
      <p:sp>
        <p:nvSpPr>
          <p:cNvPr id="4" name="Slide Number Placeholder 3">
            <a:extLst>
              <a:ext uri="{FF2B5EF4-FFF2-40B4-BE49-F238E27FC236}">
                <a16:creationId xmlns:a16="http://schemas.microsoft.com/office/drawing/2014/main" id="{C8238F0D-6704-BD46-0043-04194CC2C909}"/>
              </a:ext>
            </a:extLst>
          </p:cNvPr>
          <p:cNvSpPr>
            <a:spLocks noGrp="1"/>
          </p:cNvSpPr>
          <p:nvPr>
            <p:ph type="sldNum" sz="quarter" idx="12"/>
          </p:nvPr>
        </p:nvSpPr>
        <p:spPr/>
        <p:txBody>
          <a:bodyPr/>
          <a:lstStyle/>
          <a:p>
            <a:pPr marL="0" indent="0">
              <a:buFont typeface="+mj-lt"/>
              <a:buNone/>
            </a:pPr>
            <a:fld id="{C150156F-3BD5-4107-88D7-5D6FD17D4C40}" type="slidenum">
              <a:rPr lang="en-CA" smtClean="0"/>
              <a:pPr marL="0" indent="0">
                <a:buFont typeface="+mj-lt"/>
                <a:buNone/>
              </a:pPr>
              <a:t>18</a:t>
            </a:fld>
            <a:endParaRPr lang="en-CA"/>
          </a:p>
        </p:txBody>
      </p:sp>
      <p:sp>
        <p:nvSpPr>
          <p:cNvPr id="5" name="Content Placeholder 2">
            <a:extLst>
              <a:ext uri="{FF2B5EF4-FFF2-40B4-BE49-F238E27FC236}">
                <a16:creationId xmlns:a16="http://schemas.microsoft.com/office/drawing/2014/main" id="{57201BF9-AB1D-CCC1-563B-3B369B59FBC6}"/>
              </a:ext>
            </a:extLst>
          </p:cNvPr>
          <p:cNvSpPr txBox="1">
            <a:spLocks/>
          </p:cNvSpPr>
          <p:nvPr/>
        </p:nvSpPr>
        <p:spPr>
          <a:xfrm>
            <a:off x="8213934" y="994205"/>
            <a:ext cx="3248406" cy="423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rgbClr val="3A393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Board of Directors</a:t>
            </a:r>
          </a:p>
        </p:txBody>
      </p:sp>
      <p:sp>
        <p:nvSpPr>
          <p:cNvPr id="8" name="Rectangle: Rounded Corners 7">
            <a:extLst>
              <a:ext uri="{FF2B5EF4-FFF2-40B4-BE49-F238E27FC236}">
                <a16:creationId xmlns:a16="http://schemas.microsoft.com/office/drawing/2014/main" id="{AE34601A-83DC-88DF-7496-8C040441A4B3}"/>
              </a:ext>
            </a:extLst>
          </p:cNvPr>
          <p:cNvSpPr/>
          <p:nvPr/>
        </p:nvSpPr>
        <p:spPr>
          <a:xfrm>
            <a:off x="313286" y="1372077"/>
            <a:ext cx="1299741" cy="1299741"/>
          </a:xfrm>
          <a:prstGeom prst="roundRect">
            <a:avLst/>
          </a:prstGeom>
          <a:blipFill>
            <a:blip r:embed="rId3">
              <a:grayscl/>
            </a:blip>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in a blue shirt and suit&#10;&#10;Description automatically generated">
            <a:extLst>
              <a:ext uri="{FF2B5EF4-FFF2-40B4-BE49-F238E27FC236}">
                <a16:creationId xmlns:a16="http://schemas.microsoft.com/office/drawing/2014/main" id="{5111B7AE-01C0-3BEC-6B46-316527AD6225}"/>
              </a:ext>
            </a:extLst>
          </p:cNvPr>
          <p:cNvPicPr>
            <a:picLocks noChangeAspect="1"/>
          </p:cNvPicPr>
          <p:nvPr/>
        </p:nvPicPr>
        <p:blipFill>
          <a:blip r:embed="rId4">
            <a:grayscl/>
          </a:blip>
          <a:stretch>
            <a:fillRect/>
          </a:stretch>
        </p:blipFill>
        <p:spPr>
          <a:xfrm>
            <a:off x="2121974" y="1372162"/>
            <a:ext cx="1299569" cy="1299569"/>
          </a:xfrm>
          <a:prstGeom prst="rect">
            <a:avLst/>
          </a:prstGeom>
          <a:effectLst>
            <a:outerShdw blurRad="50800" dist="38100" dir="2700000" algn="tl" rotWithShape="0">
              <a:prstClr val="black">
                <a:alpha val="40000"/>
              </a:prstClr>
            </a:outerShdw>
          </a:effectLst>
        </p:spPr>
      </p:pic>
      <p:pic>
        <p:nvPicPr>
          <p:cNvPr id="10" name="Picture 9" descr="A person in a suit&#10;&#10;Description automatically generated">
            <a:extLst>
              <a:ext uri="{FF2B5EF4-FFF2-40B4-BE49-F238E27FC236}">
                <a16:creationId xmlns:a16="http://schemas.microsoft.com/office/drawing/2014/main" id="{E6768CE9-011D-B4AA-5989-328D09DD3B03}"/>
              </a:ext>
            </a:extLst>
          </p:cNvPr>
          <p:cNvPicPr>
            <a:picLocks noChangeAspect="1"/>
          </p:cNvPicPr>
          <p:nvPr/>
        </p:nvPicPr>
        <p:blipFill>
          <a:blip r:embed="rId5">
            <a:grayscl/>
          </a:blip>
          <a:stretch>
            <a:fillRect/>
          </a:stretch>
        </p:blipFill>
        <p:spPr>
          <a:xfrm>
            <a:off x="3972210" y="1413430"/>
            <a:ext cx="1299569" cy="1299569"/>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7990B04-62CD-878F-9052-E41E6945C0C1}"/>
              </a:ext>
            </a:extLst>
          </p:cNvPr>
          <p:cNvSpPr txBox="1"/>
          <p:nvPr/>
        </p:nvSpPr>
        <p:spPr>
          <a:xfrm>
            <a:off x="313285" y="2856860"/>
            <a:ext cx="1600831" cy="2292935"/>
          </a:xfrm>
          <a:prstGeom prst="rect">
            <a:avLst/>
          </a:prstGeom>
          <a:noFill/>
        </p:spPr>
        <p:txBody>
          <a:bodyPr wrap="square" lIns="0" rtlCol="0">
            <a:spAutoFit/>
          </a:bodyPr>
          <a:lstStyle/>
          <a:p>
            <a:r>
              <a:rPr lang="en-CA" sz="1200" b="1" dirty="0">
                <a:latin typeface="Open Sans SemiBold" panose="020B0706030804020204" pitchFamily="34" charset="0"/>
                <a:ea typeface="Open Sans SemiBold" panose="020B0706030804020204" pitchFamily="34" charset="0"/>
                <a:cs typeface="Open Sans SemiBold" panose="020B0706030804020204" pitchFamily="34" charset="0"/>
              </a:rPr>
              <a:t>Richard LaBelle, </a:t>
            </a:r>
          </a:p>
          <a:p>
            <a:pPr>
              <a:spcAft>
                <a:spcPts val="600"/>
              </a:spcAft>
            </a:pPr>
            <a:r>
              <a:rPr lang="en-CA" sz="1100" dirty="0">
                <a:latin typeface="Open Sans" panose="020B0606030504020204" pitchFamily="34" charset="0"/>
                <a:ea typeface="Open Sans" panose="020B0606030504020204" pitchFamily="34" charset="0"/>
                <a:cs typeface="Open Sans" panose="020B0606030504020204" pitchFamily="34" charset="0"/>
              </a:rPr>
              <a:t>CEO &amp; Director</a:t>
            </a:r>
            <a:endParaRPr lang="en-CA" sz="1100" b="1" dirty="0">
              <a:latin typeface="Open Sans" panose="020B0606030504020204" pitchFamily="34" charset="0"/>
              <a:ea typeface="Open Sans" panose="020B0606030504020204" pitchFamily="34" charset="0"/>
              <a:cs typeface="Open Sans" panose="020B0606030504020204" pitchFamily="34" charset="0"/>
            </a:endParaRPr>
          </a:p>
          <a:p>
            <a:pPr marL="36000">
              <a:spcAft>
                <a:spcPts val="600"/>
              </a:spcAft>
            </a:pPr>
            <a:r>
              <a:rPr lang="en-CA"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Engineer &amp; mining industry executive with 40+ years experience</a:t>
            </a:r>
          </a:p>
          <a:p>
            <a:pPr marL="36000">
              <a:spcAft>
                <a:spcPts val="600"/>
              </a:spcAft>
            </a:pPr>
            <a:r>
              <a:rPr lang="en-CA"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Former President &amp; CEO of Dumas Mining</a:t>
            </a:r>
          </a:p>
          <a:p>
            <a:pPr marL="36000">
              <a:spcAft>
                <a:spcPts val="600"/>
              </a:spcAft>
            </a:pPr>
            <a:r>
              <a:rPr lang="en-CA"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Underground construction and operational experience, alongside transformational M&amp;A</a:t>
            </a:r>
          </a:p>
        </p:txBody>
      </p:sp>
      <p:pic>
        <p:nvPicPr>
          <p:cNvPr id="1026" name="Picture 2">
            <a:extLst>
              <a:ext uri="{FF2B5EF4-FFF2-40B4-BE49-F238E27FC236}">
                <a16:creationId xmlns:a16="http://schemas.microsoft.com/office/drawing/2014/main" id="{00596B98-E076-9809-64C2-76A1468F2C04}"/>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b="27717"/>
          <a:stretch/>
        </p:blipFill>
        <p:spPr bwMode="auto">
          <a:xfrm>
            <a:off x="5817219" y="1417770"/>
            <a:ext cx="1299600" cy="12952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545D691-32A8-09A3-651C-95C5E7A08C7D}"/>
              </a:ext>
            </a:extLst>
          </p:cNvPr>
          <p:cNvSpPr txBox="1"/>
          <p:nvPr/>
        </p:nvSpPr>
        <p:spPr>
          <a:xfrm>
            <a:off x="5817218" y="2856860"/>
            <a:ext cx="1583347" cy="2292935"/>
          </a:xfrm>
          <a:prstGeom prst="rect">
            <a:avLst/>
          </a:prstGeom>
          <a:noFill/>
        </p:spPr>
        <p:txBody>
          <a:bodyPr wrap="square" lIns="0" rtlCol="0">
            <a:spAutoFit/>
          </a:bodyPr>
          <a:lstStyle/>
          <a:p>
            <a:r>
              <a:rPr lang="en-US" sz="1200" b="1" dirty="0">
                <a:latin typeface="Open Sans SemiBold" panose="020B0706030804020204" pitchFamily="34" charset="0"/>
                <a:ea typeface="Open Sans SemiBold" panose="020B0706030804020204" pitchFamily="34" charset="0"/>
                <a:cs typeface="Open Sans SemiBold" panose="020B0706030804020204" pitchFamily="34" charset="0"/>
              </a:rPr>
              <a:t>Andrew Smith,</a:t>
            </a:r>
            <a:r>
              <a:rPr lang="en-US" sz="1200" dirty="0"/>
              <a:t> </a:t>
            </a:r>
          </a:p>
          <a:p>
            <a:pPr>
              <a:spcAft>
                <a:spcPts val="600"/>
              </a:spcAft>
            </a:pPr>
            <a:r>
              <a:rPr lang="en-US" sz="1100" dirty="0">
                <a:latin typeface="Open Sans" panose="020B0606030504020204" pitchFamily="34" charset="0"/>
                <a:ea typeface="Open Sans" panose="020B0606030504020204" pitchFamily="34" charset="0"/>
                <a:cs typeface="Open Sans" panose="020B0606030504020204" pitchFamily="34" charset="0"/>
              </a:rPr>
              <a:t>Mine Project Manager</a:t>
            </a:r>
          </a:p>
          <a:p>
            <a:pPr marL="36000">
              <a:spcAft>
                <a:spcPts val="600"/>
              </a:spcAft>
            </a:pPr>
            <a:r>
              <a:rPr lang="en-US"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Engineer &amp; mine construction specialist with 10+ years experience</a:t>
            </a:r>
          </a:p>
          <a:p>
            <a:pPr marL="36000">
              <a:spcAft>
                <a:spcPts val="600"/>
              </a:spcAft>
            </a:pPr>
            <a:r>
              <a:rPr lang="en-US"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Former head of Project Management at Dumas Mining</a:t>
            </a:r>
          </a:p>
          <a:p>
            <a:pPr marL="36000">
              <a:spcAft>
                <a:spcPts val="600"/>
              </a:spcAft>
            </a:pPr>
            <a:r>
              <a:rPr lang="en-US"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Managed over $500M in underground mine building projects</a:t>
            </a:r>
          </a:p>
        </p:txBody>
      </p:sp>
      <p:sp>
        <p:nvSpPr>
          <p:cNvPr id="17" name="TextBox 16">
            <a:extLst>
              <a:ext uri="{FF2B5EF4-FFF2-40B4-BE49-F238E27FC236}">
                <a16:creationId xmlns:a16="http://schemas.microsoft.com/office/drawing/2014/main" id="{6681A6E8-D762-9FBB-73FD-07C048323F28}"/>
              </a:ext>
            </a:extLst>
          </p:cNvPr>
          <p:cNvSpPr txBox="1"/>
          <p:nvPr/>
        </p:nvSpPr>
        <p:spPr>
          <a:xfrm>
            <a:off x="7613650" y="1361725"/>
            <a:ext cx="4394130" cy="5286062"/>
          </a:xfrm>
          <a:prstGeom prst="rect">
            <a:avLst/>
          </a:prstGeom>
          <a:noFill/>
        </p:spPr>
        <p:txBody>
          <a:bodyPr wrap="square" rtlCol="0">
            <a:spAutoFit/>
          </a:bodyPr>
          <a:lstStyle/>
          <a:p>
            <a:pPr>
              <a:spcAft>
                <a:spcPts val="300"/>
              </a:spcAft>
            </a:pPr>
            <a:r>
              <a:rPr lang="en-US" sz="1200" b="1" dirty="0">
                <a:latin typeface="Open Sans SemiBold" panose="020B0706030804020204" pitchFamily="34" charset="0"/>
                <a:ea typeface="Open Sans SemiBold" panose="020B0706030804020204" pitchFamily="34" charset="0"/>
                <a:cs typeface="Open Sans SemiBold" panose="020B0706030804020204" pitchFamily="34" charset="0"/>
              </a:rPr>
              <a:t>Patrick Laracy, LL.B, </a:t>
            </a:r>
            <a:r>
              <a:rPr lang="en-US" sz="1200" b="1" dirty="0" err="1">
                <a:latin typeface="Open Sans SemiBold" panose="020B0706030804020204" pitchFamily="34" charset="0"/>
                <a:ea typeface="Open Sans SemiBold" panose="020B0706030804020204" pitchFamily="34" charset="0"/>
                <a:cs typeface="Open Sans SemiBold" panose="020B0706030804020204" pitchFamily="34" charset="0"/>
              </a:rPr>
              <a:t>P.Geo</a:t>
            </a:r>
            <a:r>
              <a:rPr lang="en-US" sz="1200"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200" dirty="0">
                <a:latin typeface="Open Sans" panose="020B0606030504020204" pitchFamily="34" charset="0"/>
                <a:ea typeface="Open Sans" panose="020B0606030504020204" pitchFamily="34" charset="0"/>
                <a:cs typeface="Open Sans" panose="020B0606030504020204" pitchFamily="34" charset="0"/>
              </a:rPr>
              <a:t>Chairman &amp; Director</a:t>
            </a:r>
          </a:p>
          <a:p>
            <a:pPr marL="36000">
              <a:spcAft>
                <a:spcPts val="3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Newfoundland-based professional geoscientist with legal and regulatory expertise.</a:t>
            </a:r>
          </a:p>
          <a:p>
            <a:pPr marL="36000">
              <a:spcAft>
                <a:spcPts val="3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Founder of Atlas Salt.  </a:t>
            </a:r>
          </a:p>
          <a:p>
            <a:pPr marL="36000">
              <a:spcAft>
                <a:spcPts val="6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CEO &amp; Director of Vulcan Minerals. </a:t>
            </a:r>
          </a:p>
          <a:p>
            <a:pPr>
              <a:spcAft>
                <a:spcPts val="300"/>
              </a:spcAft>
            </a:pPr>
            <a:r>
              <a:rPr lang="en-US" sz="1200" b="1" dirty="0">
                <a:latin typeface="Open Sans SemiBold" panose="020B0706030804020204" pitchFamily="34" charset="0"/>
                <a:ea typeface="Open Sans SemiBold" panose="020B0706030804020204" pitchFamily="34" charset="0"/>
                <a:cs typeface="Open Sans SemiBold" panose="020B0706030804020204" pitchFamily="34" charset="0"/>
              </a:rPr>
              <a:t>Rowland Howe,</a:t>
            </a:r>
            <a:r>
              <a:rPr lang="en-US" sz="1200" b="1" dirty="0"/>
              <a:t> </a:t>
            </a:r>
            <a:r>
              <a:rPr lang="en-US" sz="1200" dirty="0">
                <a:latin typeface="Open Sans" panose="020B0606030504020204" pitchFamily="34" charset="0"/>
                <a:ea typeface="Open Sans" panose="020B0606030504020204" pitchFamily="34" charset="0"/>
                <a:cs typeface="Open Sans" panose="020B0606030504020204" pitchFamily="34" charset="0"/>
              </a:rPr>
              <a:t>Director</a:t>
            </a:r>
          </a:p>
          <a:p>
            <a:pPr marL="36000">
              <a:spcAft>
                <a:spcPts val="3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Engineer &amp; salt mining industry experience.</a:t>
            </a:r>
          </a:p>
          <a:p>
            <a:pPr marL="36000">
              <a:spcAft>
                <a:spcPts val="3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President of Goderich Port. Former GM for Compass Minerals’ salt mine in Goderich, ON.</a:t>
            </a:r>
          </a:p>
          <a:p>
            <a:pPr>
              <a:spcAft>
                <a:spcPts val="300"/>
              </a:spcAft>
            </a:pPr>
            <a:r>
              <a:rPr lang="en-CA" sz="1200" b="1" dirty="0">
                <a:latin typeface="Open Sans SemiBold" panose="020B0706030804020204" pitchFamily="34" charset="0"/>
                <a:ea typeface="Open Sans SemiBold" panose="020B0706030804020204" pitchFamily="34" charset="0"/>
                <a:cs typeface="Open Sans SemiBold" panose="020B0706030804020204" pitchFamily="34" charset="0"/>
              </a:rPr>
              <a:t>Marc Boissonneault, </a:t>
            </a:r>
            <a:r>
              <a:rPr lang="en-CA" sz="1200" dirty="0">
                <a:latin typeface="Open Sans" panose="020B0606030504020204" pitchFamily="34" charset="0"/>
                <a:ea typeface="Open Sans" panose="020B0606030504020204" pitchFamily="34" charset="0"/>
                <a:cs typeface="Open Sans" panose="020B0606030504020204" pitchFamily="34" charset="0"/>
              </a:rPr>
              <a:t>Director</a:t>
            </a:r>
          </a:p>
          <a:p>
            <a:pPr marL="36000">
              <a:spcAft>
                <a:spcPts val="300"/>
              </a:spcAft>
            </a:pPr>
            <a:r>
              <a:rPr lang="en-CA"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Engineer &amp; mining industry executive</a:t>
            </a:r>
          </a:p>
          <a:p>
            <a:pPr marL="36000">
              <a:spcAft>
                <a:spcPts val="300"/>
              </a:spcAft>
            </a:pPr>
            <a:r>
              <a:rPr lang="en-CA"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Former Glencore Head of Global Nickel Assets, </a:t>
            </a: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overseeing nine underground &amp; two open pit operations, along with five new mining projects.</a:t>
            </a:r>
          </a:p>
          <a:p>
            <a:pPr marL="36000">
              <a:spcAft>
                <a:spcPts val="6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Director of Frontier Lithium.</a:t>
            </a:r>
            <a:endParaRPr lang="en-CA" sz="10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a:spcAft>
                <a:spcPts val="300"/>
              </a:spcAft>
            </a:pPr>
            <a:r>
              <a:rPr lang="en-US" sz="1200" b="1" dirty="0">
                <a:latin typeface="Open Sans SemiBold" panose="020B0706030804020204" pitchFamily="34" charset="0"/>
                <a:ea typeface="Open Sans SemiBold" panose="020B0706030804020204" pitchFamily="34" charset="0"/>
                <a:cs typeface="Open Sans SemiBold" panose="020B0706030804020204" pitchFamily="34" charset="0"/>
              </a:rPr>
              <a:t>Fraser H. Edison, </a:t>
            </a:r>
            <a:r>
              <a:rPr lang="en-US" sz="1200" dirty="0">
                <a:latin typeface="Open Sans" panose="020B0606030504020204" pitchFamily="34" charset="0"/>
                <a:ea typeface="Open Sans" panose="020B0606030504020204" pitchFamily="34" charset="0"/>
                <a:cs typeface="Open Sans" panose="020B0606030504020204" pitchFamily="34" charset="0"/>
              </a:rPr>
              <a:t>Director</a:t>
            </a:r>
          </a:p>
          <a:p>
            <a:pPr marL="36000">
              <a:spcAft>
                <a:spcPts val="3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Newfoundland-based business executive.</a:t>
            </a:r>
          </a:p>
          <a:p>
            <a:pPr marL="36000">
              <a:spcAft>
                <a:spcPts val="3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President &amp; Chairman of Rutter Inc.</a:t>
            </a:r>
          </a:p>
          <a:p>
            <a:pPr marL="36000">
              <a:spcAft>
                <a:spcPts val="3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Board Member of Newfoundland and Labrador Hydro</a:t>
            </a:r>
          </a:p>
          <a:p>
            <a:pPr marL="36000">
              <a:spcAft>
                <a:spcPts val="600"/>
              </a:spcAft>
            </a:pPr>
            <a:r>
              <a:rPr lang="en-US"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Former Board Member of Newfoundland &amp; Labrador Liquor Corporation &amp; Atlantic Canada Opportunities Agency.</a:t>
            </a:r>
          </a:p>
          <a:p>
            <a:pPr>
              <a:spcAft>
                <a:spcPts val="300"/>
              </a:spcAft>
            </a:pPr>
            <a:r>
              <a:rPr lang="en-CA" sz="1200" b="1" dirty="0">
                <a:latin typeface="Open Sans SemiBold" panose="020B0706030804020204" pitchFamily="34" charset="0"/>
                <a:ea typeface="Open Sans SemiBold" panose="020B0706030804020204" pitchFamily="34" charset="0"/>
                <a:cs typeface="Open Sans SemiBold" panose="020B0706030804020204" pitchFamily="34" charset="0"/>
              </a:rPr>
              <a:t>F. Carson Noel, LL.B., </a:t>
            </a:r>
            <a:r>
              <a:rPr lang="en-CA" sz="1200" dirty="0">
                <a:latin typeface="Open Sans" panose="020B0606030504020204" pitchFamily="34" charset="0"/>
                <a:ea typeface="Open Sans" panose="020B0606030504020204" pitchFamily="34" charset="0"/>
                <a:cs typeface="Open Sans" panose="020B0606030504020204" pitchFamily="34" charset="0"/>
              </a:rPr>
              <a:t>Director</a:t>
            </a:r>
          </a:p>
          <a:p>
            <a:pPr marL="36000">
              <a:spcAft>
                <a:spcPts val="300"/>
              </a:spcAft>
            </a:pPr>
            <a:r>
              <a:rPr lang="en-CA"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Newfoundland-based business executive.</a:t>
            </a:r>
          </a:p>
          <a:p>
            <a:pPr marL="36000">
              <a:spcAft>
                <a:spcPts val="300"/>
              </a:spcAft>
            </a:pPr>
            <a:r>
              <a:rPr lang="en-CA"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Founding director of Ecuador-Canada Chamber of Commerce.</a:t>
            </a:r>
          </a:p>
          <a:p>
            <a:pPr marL="36000">
              <a:spcAft>
                <a:spcPts val="300"/>
              </a:spcAft>
            </a:pPr>
            <a:r>
              <a:rPr lang="en-CA" sz="1000" dirty="0">
                <a:solidFill>
                  <a:srgbClr val="333333"/>
                </a:solidFill>
                <a:latin typeface="Open Sans" panose="020B0606030504020204" pitchFamily="34" charset="0"/>
                <a:ea typeface="Open Sans" panose="020B0606030504020204" pitchFamily="34" charset="0"/>
                <a:cs typeface="Open Sans" panose="020B0606030504020204" pitchFamily="34" charset="0"/>
              </a:rPr>
              <a:t>Government &amp; community relations expertise</a:t>
            </a:r>
          </a:p>
          <a:p>
            <a:pPr>
              <a:spcAft>
                <a:spcPts val="300"/>
              </a:spcAft>
            </a:pPr>
            <a:r>
              <a:rPr lang="en-CA" sz="1200" b="1" dirty="0">
                <a:latin typeface="Open Sans SemiBold" panose="020B0706030804020204" pitchFamily="34" charset="0"/>
                <a:ea typeface="Open Sans SemiBold" panose="020B0706030804020204" pitchFamily="34" charset="0"/>
                <a:cs typeface="Open Sans SemiBold" panose="020B0706030804020204" pitchFamily="34" charset="0"/>
              </a:rPr>
              <a:t>Richard LaBelle, </a:t>
            </a:r>
            <a:r>
              <a:rPr lang="en-CA" sz="1200" dirty="0">
                <a:latin typeface="Open Sans" panose="020B0606030504020204" pitchFamily="34" charset="0"/>
                <a:ea typeface="Open Sans" panose="020B0606030504020204" pitchFamily="34" charset="0"/>
                <a:cs typeface="Open Sans" panose="020B0606030504020204" pitchFamily="34" charset="0"/>
              </a:rPr>
              <a:t>CEO &amp; Director</a:t>
            </a:r>
          </a:p>
        </p:txBody>
      </p:sp>
      <p:sp>
        <p:nvSpPr>
          <p:cNvPr id="18" name="TextBox 17">
            <a:extLst>
              <a:ext uri="{FF2B5EF4-FFF2-40B4-BE49-F238E27FC236}">
                <a16:creationId xmlns:a16="http://schemas.microsoft.com/office/drawing/2014/main" id="{DDA6CD44-CB99-F9E1-9E5C-16BA30106A0A}"/>
              </a:ext>
            </a:extLst>
          </p:cNvPr>
          <p:cNvSpPr txBox="1"/>
          <p:nvPr/>
        </p:nvSpPr>
        <p:spPr>
          <a:xfrm>
            <a:off x="2127200" y="2856220"/>
            <a:ext cx="1631925" cy="2616101"/>
          </a:xfrm>
          <a:prstGeom prst="rect">
            <a:avLst/>
          </a:prstGeom>
          <a:noFill/>
        </p:spPr>
        <p:txBody>
          <a:bodyPr wrap="square" lIns="0" rtlCol="0">
            <a:spAutoFit/>
          </a:bodyPr>
          <a:lstStyle/>
          <a:p>
            <a:r>
              <a:rPr lang="en-CA" sz="1200" b="1" dirty="0">
                <a:latin typeface="Open Sans SemiBold" panose="020B0706030804020204" pitchFamily="34" charset="0"/>
                <a:ea typeface="Open Sans SemiBold" panose="020B0706030804020204" pitchFamily="34" charset="0"/>
                <a:cs typeface="Open Sans SemiBold" panose="020B0706030804020204" pitchFamily="34" charset="0"/>
              </a:rPr>
              <a:t>Robert Booth, </a:t>
            </a:r>
          </a:p>
          <a:p>
            <a:pPr>
              <a:spcAft>
                <a:spcPts val="600"/>
              </a:spcAft>
            </a:pPr>
            <a:r>
              <a:rPr lang="en-CA" sz="1100" spc="-90" dirty="0">
                <a:latin typeface="Open Sans" panose="020B0606030504020204" pitchFamily="34" charset="0"/>
                <a:ea typeface="Open Sans" panose="020B0606030504020204" pitchFamily="34" charset="0"/>
                <a:cs typeface="Open Sans" panose="020B0606030504020204" pitchFamily="34" charset="0"/>
              </a:rPr>
              <a:t>VP, Eng. &amp; Construction</a:t>
            </a:r>
          </a:p>
          <a:p>
            <a:pPr marL="36000">
              <a:spcAft>
                <a:spcPts val="600"/>
              </a:spcAft>
            </a:pPr>
            <a:r>
              <a:rPr lang="en-CA"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Engineer &amp; mining industry executive with 30+ years experience</a:t>
            </a:r>
          </a:p>
          <a:p>
            <a:pPr marL="36000">
              <a:spcAft>
                <a:spcPts val="600"/>
              </a:spcAft>
            </a:pPr>
            <a:r>
              <a:rPr lang="en-CA"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Successful project &amp; operational roles with Newmont, Vale &amp; </a:t>
            </a:r>
            <a:r>
              <a:rPr lang="en-CA" sz="1050" dirty="0" err="1">
                <a:solidFill>
                  <a:srgbClr val="333333"/>
                </a:solidFill>
                <a:latin typeface="Open Sans" panose="020B0606030504020204" pitchFamily="34" charset="0"/>
                <a:ea typeface="Open Sans" panose="020B0606030504020204" pitchFamily="34" charset="0"/>
                <a:cs typeface="Open Sans" panose="020B0606030504020204" pitchFamily="34" charset="0"/>
              </a:rPr>
              <a:t>Hudbay</a:t>
            </a:r>
            <a:endParaRPr lang="en-CA" sz="105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36000">
              <a:spcAft>
                <a:spcPts val="600"/>
              </a:spcAft>
            </a:pPr>
            <a:r>
              <a:rPr lang="en-CA"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Executed over $1.5B over the past 10 years in underground construction capital projects</a:t>
            </a:r>
          </a:p>
        </p:txBody>
      </p:sp>
      <p:sp>
        <p:nvSpPr>
          <p:cNvPr id="19" name="TextBox 18">
            <a:extLst>
              <a:ext uri="{FF2B5EF4-FFF2-40B4-BE49-F238E27FC236}">
                <a16:creationId xmlns:a16="http://schemas.microsoft.com/office/drawing/2014/main" id="{BE419FBE-A840-6097-7470-3CB62B7A848B}"/>
              </a:ext>
            </a:extLst>
          </p:cNvPr>
          <p:cNvSpPr txBox="1"/>
          <p:nvPr/>
        </p:nvSpPr>
        <p:spPr>
          <a:xfrm>
            <a:off x="3972210" y="2837618"/>
            <a:ext cx="1631924" cy="3200876"/>
          </a:xfrm>
          <a:prstGeom prst="rect">
            <a:avLst/>
          </a:prstGeom>
          <a:noFill/>
        </p:spPr>
        <p:txBody>
          <a:bodyPr wrap="square" lIns="0" tIns="45720" rIns="91440" bIns="45720" rtlCol="0" anchor="t">
            <a:spAutoFit/>
          </a:bodyPr>
          <a:lstStyle/>
          <a:p>
            <a:r>
              <a:rPr lang="en-CA" sz="1200" b="1" dirty="0">
                <a:latin typeface="Open Sans SemiBold"/>
                <a:ea typeface="Open Sans SemiBold"/>
                <a:cs typeface="Open Sans SemiBold"/>
              </a:rPr>
              <a:t>Alasdair Federico, </a:t>
            </a:r>
          </a:p>
          <a:p>
            <a:pPr>
              <a:spcAft>
                <a:spcPts val="600"/>
              </a:spcAft>
            </a:pPr>
            <a:r>
              <a:rPr lang="en-CA" sz="1100" dirty="0">
                <a:latin typeface="Open Sans"/>
                <a:ea typeface="Open Sans"/>
                <a:cs typeface="Open Sans"/>
              </a:rPr>
              <a:t>CFO</a:t>
            </a:r>
            <a:endParaRPr lang="en-CA" dirty="0"/>
          </a:p>
          <a:p>
            <a:pPr marL="35560">
              <a:spcAft>
                <a:spcPts val="600"/>
              </a:spcAft>
            </a:pPr>
            <a:r>
              <a:rPr lang="en-CA" sz="1050" dirty="0">
                <a:solidFill>
                  <a:srgbClr val="333333"/>
                </a:solidFill>
                <a:latin typeface="Open Sans"/>
                <a:ea typeface="Open Sans"/>
                <a:cs typeface="Open Sans"/>
              </a:rPr>
              <a:t>Lawyer &amp; mining industry executive with 20+ years experience</a:t>
            </a:r>
          </a:p>
          <a:p>
            <a:pPr marL="35560">
              <a:spcAft>
                <a:spcPts val="600"/>
              </a:spcAft>
            </a:pPr>
            <a:r>
              <a:rPr lang="en-CA" sz="1050" dirty="0">
                <a:solidFill>
                  <a:srgbClr val="333333"/>
                </a:solidFill>
                <a:latin typeface="Open Sans"/>
                <a:ea typeface="Open Sans"/>
                <a:cs typeface="Open Sans"/>
              </a:rPr>
              <a:t>Former EVP Corp Affairs &amp; Social Responsibility for Kirkland Lake Gold</a:t>
            </a:r>
          </a:p>
          <a:p>
            <a:pPr marL="35560">
              <a:spcAft>
                <a:spcPts val="600"/>
              </a:spcAft>
            </a:pPr>
            <a:r>
              <a:rPr lang="en-US" sz="1050" dirty="0">
                <a:solidFill>
                  <a:srgbClr val="333333"/>
                </a:solidFill>
                <a:latin typeface="Open Sans"/>
                <a:ea typeface="Open Sans"/>
                <a:cs typeface="Open Sans"/>
              </a:rPr>
              <a:t>Experience working with publicly traded mining companies on strategic planning, reporting and compliance programs, company controls, and risk management.</a:t>
            </a:r>
            <a:endParaRPr lang="en-CA" sz="1050" dirty="0">
              <a:solidFill>
                <a:srgbClr val="333333"/>
              </a:solidFill>
              <a:latin typeface="Open Sans"/>
              <a:ea typeface="Open Sans"/>
              <a:cs typeface="Open Sans"/>
            </a:endParaRPr>
          </a:p>
          <a:p>
            <a:endParaRPr lang="en-CA" sz="1200" dirty="0"/>
          </a:p>
        </p:txBody>
      </p:sp>
    </p:spTree>
    <p:extLst>
      <p:ext uri="{BB962C8B-B14F-4D97-AF65-F5344CB8AC3E}">
        <p14:creationId xmlns:p14="http://schemas.microsoft.com/office/powerpoint/2010/main" val="5841207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0DBC0-4298-CBEB-E05F-46A18206D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FE1E7-F466-096C-10DA-2A407DE9E314}"/>
              </a:ext>
            </a:extLst>
          </p:cNvPr>
          <p:cNvSpPr>
            <a:spLocks noGrp="1"/>
          </p:cNvSpPr>
          <p:nvPr>
            <p:ph type="title"/>
          </p:nvPr>
        </p:nvSpPr>
        <p:spPr/>
        <p:txBody>
          <a:bodyPr vert="horz" lIns="91440" tIns="45720" rIns="91440" bIns="45720" rtlCol="0" anchor="ctr">
            <a:normAutofit/>
          </a:bodyPr>
          <a:lstStyle/>
          <a:p>
            <a:r>
              <a:rPr lang="en-US">
                <a:solidFill>
                  <a:srgbClr val="524E52"/>
                </a:solidFill>
              </a:rPr>
              <a:t>Economic impact</a:t>
            </a:r>
          </a:p>
        </p:txBody>
      </p:sp>
      <p:sp>
        <p:nvSpPr>
          <p:cNvPr id="3" name="Slide Number Placeholder 3">
            <a:extLst>
              <a:ext uri="{FF2B5EF4-FFF2-40B4-BE49-F238E27FC236}">
                <a16:creationId xmlns:a16="http://schemas.microsoft.com/office/drawing/2014/main" id="{72D8B3FA-FD8C-FF40-6780-56E653237464}"/>
              </a:ext>
            </a:extLst>
          </p:cNvPr>
          <p:cNvSpPr>
            <a:spLocks noGrp="1"/>
          </p:cNvSpPr>
          <p:nvPr>
            <p:ph type="sldNum" sz="quarter" idx="12"/>
          </p:nvPr>
        </p:nvSpPr>
        <p:spPr/>
        <p:txBody>
          <a:bodyPr/>
          <a:lstStyle/>
          <a:p>
            <a:pPr marL="0" indent="0">
              <a:buFont typeface="+mj-lt"/>
              <a:buNone/>
            </a:pPr>
            <a:fld id="{C150156F-3BD5-4107-88D7-5D6FD17D4C40}" type="slidenum">
              <a:rPr lang="en-CA" smtClean="0"/>
              <a:pPr marL="0" indent="0">
                <a:buFont typeface="+mj-lt"/>
                <a:buNone/>
              </a:pPr>
              <a:t>19</a:t>
            </a:fld>
            <a:endParaRPr lang="en-CA"/>
          </a:p>
        </p:txBody>
      </p:sp>
      <p:sp>
        <p:nvSpPr>
          <p:cNvPr id="4" name="Content Placeholder 2">
            <a:extLst>
              <a:ext uri="{FF2B5EF4-FFF2-40B4-BE49-F238E27FC236}">
                <a16:creationId xmlns:a16="http://schemas.microsoft.com/office/drawing/2014/main" id="{88577444-2527-F8C7-543A-8494CCB21E04}"/>
              </a:ext>
            </a:extLst>
          </p:cNvPr>
          <p:cNvSpPr>
            <a:spLocks noGrp="1"/>
          </p:cNvSpPr>
          <p:nvPr>
            <p:ph idx="1"/>
          </p:nvPr>
        </p:nvSpPr>
        <p:spPr>
          <a:xfrm>
            <a:off x="837649" y="1114054"/>
            <a:ext cx="7032722" cy="4905746"/>
          </a:xfrm>
        </p:spPr>
        <p:txBody>
          <a:bodyPr>
            <a:normAutofit/>
          </a:bodyPr>
          <a:lstStyle/>
          <a:p>
            <a:pPr marL="0" indent="0">
              <a:buNone/>
            </a:pPr>
            <a:r>
              <a:rPr lang="en-US">
                <a:latin typeface="Open Sans" panose="020B0606030504020204" pitchFamily="34" charset="0"/>
                <a:ea typeface="Open Sans" panose="020B0606030504020204" pitchFamily="34" charset="0"/>
                <a:cs typeface="Open Sans" panose="020B0606030504020204" pitchFamily="34" charset="0"/>
              </a:rPr>
              <a:t>Independent Economic Impact Report and Model finalized by </a:t>
            </a:r>
            <a:r>
              <a:rPr lang="en-US" err="1">
                <a:latin typeface="Open Sans" panose="020B0606030504020204" pitchFamily="34" charset="0"/>
                <a:ea typeface="Open Sans" panose="020B0606030504020204" pitchFamily="34" charset="0"/>
                <a:cs typeface="Open Sans" panose="020B0606030504020204" pitchFamily="34" charset="0"/>
              </a:rPr>
              <a:t>Jupia</a:t>
            </a:r>
            <a:r>
              <a:rPr lang="en-US">
                <a:latin typeface="Open Sans" panose="020B0606030504020204" pitchFamily="34" charset="0"/>
                <a:ea typeface="Open Sans" panose="020B0606030504020204" pitchFamily="34" charset="0"/>
                <a:cs typeface="Open Sans" panose="020B0606030504020204" pitchFamily="34" charset="0"/>
              </a:rPr>
              <a:t> Consultants Inc. in July 2024</a:t>
            </a:r>
          </a:p>
          <a:p>
            <a:pPr marL="0" indent="0">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a:latin typeface="Open Sans" panose="020B0606030504020204" pitchFamily="34" charset="0"/>
                <a:ea typeface="Open Sans" panose="020B0606030504020204" pitchFamily="34" charset="0"/>
                <a:cs typeface="Open Sans" panose="020B0606030504020204" pitchFamily="34" charset="0"/>
              </a:rPr>
              <a:t>Significant direct, indirect and induced effects over the life of the Project</a:t>
            </a:r>
            <a:r>
              <a:rPr lang="en-US" sz="1800" baseline="30000">
                <a:latin typeface="Open Sans" panose="020B0606030504020204" pitchFamily="34" charset="0"/>
                <a:ea typeface="Open Sans" panose="020B0606030504020204" pitchFamily="34" charset="0"/>
                <a:cs typeface="Open Sans" panose="020B0606030504020204" pitchFamily="34" charset="0"/>
              </a:rPr>
              <a:t>1</a:t>
            </a:r>
            <a:r>
              <a:rPr lang="en-US" sz="1800">
                <a:latin typeface="Open Sans" panose="020B0606030504020204" pitchFamily="34" charset="0"/>
                <a:ea typeface="Open Sans" panose="020B0606030504020204" pitchFamily="34" charset="0"/>
                <a:cs typeface="Open Sans" panose="020B0606030504020204" pitchFamily="34" charset="0"/>
              </a:rPr>
              <a:t>:</a:t>
            </a:r>
          </a:p>
          <a:p>
            <a:pPr marL="514350" indent="-514350">
              <a:buFont typeface="+mj-lt"/>
              <a:buAutoNum type="romanUcPeriod"/>
            </a:pPr>
            <a:r>
              <a:rPr lang="en-US" sz="1800">
                <a:latin typeface="Open Sans" panose="020B0606030504020204" pitchFamily="34" charset="0"/>
                <a:ea typeface="Open Sans" panose="020B0606030504020204" pitchFamily="34" charset="0"/>
                <a:cs typeface="Open Sans" panose="020B0606030504020204" pitchFamily="34" charset="0"/>
              </a:rPr>
              <a:t>Boosting NL GDP by $4.8 billion;</a:t>
            </a:r>
          </a:p>
          <a:p>
            <a:pPr marL="514350" indent="-514350">
              <a:buFont typeface="+mj-lt"/>
              <a:buAutoNum type="romanUcPeriod"/>
            </a:pPr>
            <a:r>
              <a:rPr lang="en-US" sz="1800">
                <a:latin typeface="Open Sans" panose="020B0606030504020204" pitchFamily="34" charset="0"/>
                <a:ea typeface="Open Sans" panose="020B0606030504020204" pitchFamily="34" charset="0"/>
                <a:cs typeface="Open Sans" panose="020B0606030504020204" pitchFamily="34" charset="0"/>
              </a:rPr>
              <a:t>Contributing $2.5 billion in employment income in NL;</a:t>
            </a:r>
          </a:p>
          <a:p>
            <a:pPr marL="514350" indent="-514350">
              <a:buFont typeface="+mj-lt"/>
              <a:buAutoNum type="romanUcPeriod"/>
            </a:pPr>
            <a:r>
              <a:rPr lang="en-US" sz="1800">
                <a:latin typeface="Open Sans" panose="020B0606030504020204" pitchFamily="34" charset="0"/>
                <a:ea typeface="Open Sans" panose="020B0606030504020204" pitchFamily="34" charset="0"/>
                <a:cs typeface="Open Sans" panose="020B0606030504020204" pitchFamily="34" charset="0"/>
              </a:rPr>
              <a:t>Boosting annual household spending in NL by $1.9 billion;</a:t>
            </a:r>
          </a:p>
          <a:p>
            <a:pPr marL="514350" indent="-514350">
              <a:buFont typeface="+mj-lt"/>
              <a:buAutoNum type="romanUcPeriod"/>
            </a:pPr>
            <a:r>
              <a:rPr lang="en-US" sz="1800">
                <a:latin typeface="Open Sans" panose="020B0606030504020204" pitchFamily="34" charset="0"/>
                <a:ea typeface="Open Sans" panose="020B0606030504020204" pitchFamily="34" charset="0"/>
                <a:cs typeface="Open Sans" panose="020B0606030504020204" pitchFamily="34" charset="0"/>
              </a:rPr>
              <a:t>Contributing $90 million in tax revenue to municipal governments in NL; and</a:t>
            </a:r>
          </a:p>
          <a:p>
            <a:pPr marL="514350" indent="-514350">
              <a:buFont typeface="+mj-lt"/>
              <a:buAutoNum type="romanUcPeriod"/>
            </a:pPr>
            <a:r>
              <a:rPr lang="en-US" sz="1800">
                <a:latin typeface="Open Sans" panose="020B0606030504020204" pitchFamily="34" charset="0"/>
                <a:ea typeface="Open Sans" panose="020B0606030504020204" pitchFamily="34" charset="0"/>
                <a:cs typeface="Open Sans" panose="020B0606030504020204" pitchFamily="34" charset="0"/>
              </a:rPr>
              <a:t>Contributing $1.7 billion to the NL government and $953 million to the federal government in Canada.</a:t>
            </a:r>
          </a:p>
        </p:txBody>
      </p:sp>
      <p:pic>
        <p:nvPicPr>
          <p:cNvPr id="16" name="Picture 15">
            <a:extLst>
              <a:ext uri="{FF2B5EF4-FFF2-40B4-BE49-F238E27FC236}">
                <a16:creationId xmlns:a16="http://schemas.microsoft.com/office/drawing/2014/main" id="{7B5F9C96-9706-E4B3-6A6A-901B2D596946}"/>
              </a:ext>
            </a:extLst>
          </p:cNvPr>
          <p:cNvPicPr>
            <a:picLocks noChangeAspect="1"/>
          </p:cNvPicPr>
          <p:nvPr/>
        </p:nvPicPr>
        <p:blipFill>
          <a:blip r:embed="rId2"/>
          <a:stretch>
            <a:fillRect/>
          </a:stretch>
        </p:blipFill>
        <p:spPr>
          <a:xfrm>
            <a:off x="7962899" y="3566928"/>
            <a:ext cx="4066325" cy="2320528"/>
          </a:xfrm>
          <a:prstGeom prst="rect">
            <a:avLst/>
          </a:prstGeom>
          <a:ln>
            <a:solidFill>
              <a:schemeClr val="tx1"/>
            </a:solidFill>
          </a:ln>
        </p:spPr>
      </p:pic>
      <p:pic>
        <p:nvPicPr>
          <p:cNvPr id="18" name="Picture 17">
            <a:extLst>
              <a:ext uri="{FF2B5EF4-FFF2-40B4-BE49-F238E27FC236}">
                <a16:creationId xmlns:a16="http://schemas.microsoft.com/office/drawing/2014/main" id="{E9F64FCB-6541-25D6-D623-7F21F1B698E9}"/>
              </a:ext>
            </a:extLst>
          </p:cNvPr>
          <p:cNvPicPr>
            <a:picLocks noChangeAspect="1"/>
          </p:cNvPicPr>
          <p:nvPr/>
        </p:nvPicPr>
        <p:blipFill>
          <a:blip r:embed="rId3"/>
          <a:stretch>
            <a:fillRect/>
          </a:stretch>
        </p:blipFill>
        <p:spPr>
          <a:xfrm>
            <a:off x="7962899" y="1177295"/>
            <a:ext cx="4066325" cy="2245582"/>
          </a:xfrm>
          <a:prstGeom prst="rect">
            <a:avLst/>
          </a:prstGeom>
          <a:ln>
            <a:solidFill>
              <a:schemeClr val="tx1"/>
            </a:solidFill>
          </a:ln>
        </p:spPr>
      </p:pic>
      <p:grpSp>
        <p:nvGrpSpPr>
          <p:cNvPr id="19" name="Group 18">
            <a:extLst>
              <a:ext uri="{FF2B5EF4-FFF2-40B4-BE49-F238E27FC236}">
                <a16:creationId xmlns:a16="http://schemas.microsoft.com/office/drawing/2014/main" id="{166FD999-D0F7-3CC9-7DE5-43C7043B0E9B}"/>
              </a:ext>
            </a:extLst>
          </p:cNvPr>
          <p:cNvGrpSpPr/>
          <p:nvPr/>
        </p:nvGrpSpPr>
        <p:grpSpPr>
          <a:xfrm>
            <a:off x="6096000" y="6176246"/>
            <a:ext cx="5424054" cy="226920"/>
            <a:chOff x="6096000" y="6176246"/>
            <a:chExt cx="5424054" cy="226920"/>
          </a:xfrm>
        </p:grpSpPr>
        <p:sp>
          <p:nvSpPr>
            <p:cNvPr id="20" name="TextBox 19">
              <a:extLst>
                <a:ext uri="{FF2B5EF4-FFF2-40B4-BE49-F238E27FC236}">
                  <a16:creationId xmlns:a16="http://schemas.microsoft.com/office/drawing/2014/main" id="{AC6B9486-993E-C6D5-9B53-E1E7CE09C04B}"/>
                </a:ext>
              </a:extLst>
            </p:cNvPr>
            <p:cNvSpPr txBox="1"/>
            <p:nvPr/>
          </p:nvSpPr>
          <p:spPr>
            <a:xfrm>
              <a:off x="6107529" y="6187722"/>
              <a:ext cx="5412525" cy="215444"/>
            </a:xfrm>
            <a:prstGeom prst="rect">
              <a:avLst/>
            </a:prstGeom>
            <a:noFill/>
          </p:spPr>
          <p:txBody>
            <a:bodyPr wrap="square" rtlCol="0">
              <a:spAutoFit/>
            </a:bodyPr>
            <a:lstStyle/>
            <a:p>
              <a:r>
                <a:rPr lang="en-US" sz="800" i="1" baseline="30000">
                  <a:solidFill>
                    <a:srgbClr val="333333"/>
                  </a:solidFill>
                </a:rPr>
                <a:t>1 </a:t>
              </a:r>
              <a:r>
                <a:rPr lang="en-US" sz="800" i="1">
                  <a:solidFill>
                    <a:srgbClr val="333333"/>
                  </a:solidFill>
                </a:rPr>
                <a:t>  In real dollars ($2024). As per </a:t>
              </a:r>
              <a:r>
                <a:rPr lang="en-US" sz="800" i="1" err="1">
                  <a:solidFill>
                    <a:srgbClr val="333333"/>
                  </a:solidFill>
                </a:rPr>
                <a:t>Jupia</a:t>
              </a:r>
              <a:r>
                <a:rPr lang="en-US" sz="800" i="1">
                  <a:solidFill>
                    <a:srgbClr val="333333"/>
                  </a:solidFill>
                </a:rPr>
                <a:t> Consultants report and economic model dated July 2024. https://www.jupia.ca/</a:t>
              </a:r>
              <a:endParaRPr lang="en-CA" sz="800" i="1">
                <a:solidFill>
                  <a:srgbClr val="333333"/>
                </a:solidFill>
              </a:endParaRPr>
            </a:p>
          </p:txBody>
        </p:sp>
        <p:cxnSp>
          <p:nvCxnSpPr>
            <p:cNvPr id="21" name="Straight Connector 20">
              <a:extLst>
                <a:ext uri="{FF2B5EF4-FFF2-40B4-BE49-F238E27FC236}">
                  <a16:creationId xmlns:a16="http://schemas.microsoft.com/office/drawing/2014/main" id="{C9399836-4BC3-5DE5-37DB-605371B5CC83}"/>
                </a:ext>
              </a:extLst>
            </p:cNvPr>
            <p:cNvCxnSpPr>
              <a:cxnSpLocks/>
            </p:cNvCxnSpPr>
            <p:nvPr/>
          </p:nvCxnSpPr>
          <p:spPr>
            <a:xfrm>
              <a:off x="6096000" y="6176246"/>
              <a:ext cx="5424054"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pic>
        <p:nvPicPr>
          <p:cNvPr id="22" name="Picture 21" descr="A close up of a logo&#10;&#10;Description automatically generated">
            <a:extLst>
              <a:ext uri="{FF2B5EF4-FFF2-40B4-BE49-F238E27FC236}">
                <a16:creationId xmlns:a16="http://schemas.microsoft.com/office/drawing/2014/main" id="{25A50D60-6DBF-1E72-A2D4-A05E25782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3549" y="177438"/>
            <a:ext cx="1847315" cy="680971"/>
          </a:xfrm>
          <a:prstGeom prst="rect">
            <a:avLst/>
          </a:prstGeom>
        </p:spPr>
      </p:pic>
    </p:spTree>
    <p:extLst>
      <p:ext uri="{BB962C8B-B14F-4D97-AF65-F5344CB8AC3E}">
        <p14:creationId xmlns:p14="http://schemas.microsoft.com/office/powerpoint/2010/main" val="24414848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88C3-ABEB-52DE-B8AF-15941C140D85}"/>
              </a:ext>
            </a:extLst>
          </p:cNvPr>
          <p:cNvSpPr>
            <a:spLocks noGrp="1"/>
          </p:cNvSpPr>
          <p:nvPr>
            <p:ph type="title"/>
          </p:nvPr>
        </p:nvSpPr>
        <p:spPr/>
        <p:txBody>
          <a:bodyPr/>
          <a:lstStyle/>
          <a:p>
            <a:r>
              <a:rPr lang="en-CA">
                <a:solidFill>
                  <a:srgbClr val="524E52"/>
                </a:solidFill>
              </a:rPr>
              <a:t>Disclaimer: Forward Looking Statements </a:t>
            </a:r>
          </a:p>
        </p:txBody>
      </p:sp>
      <p:sp>
        <p:nvSpPr>
          <p:cNvPr id="3" name="Content Placeholder 2">
            <a:extLst>
              <a:ext uri="{FF2B5EF4-FFF2-40B4-BE49-F238E27FC236}">
                <a16:creationId xmlns:a16="http://schemas.microsoft.com/office/drawing/2014/main" id="{D5908B2C-DE35-D3DE-65B3-99D1135CD6BF}"/>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sz="1600" dirty="0">
                <a:latin typeface="Open Sans"/>
                <a:ea typeface="Open Sans"/>
                <a:cs typeface="Open Sans"/>
              </a:rPr>
              <a:t>This presentation includes certain “forward-looking information” and “forward-looking statements” (collectively “forward-looking statements”) within the meaning of applicable Canadian securities legislation.  All statements other than statements of historical fact included herein, including without limitation statements relating to the future operating or financial performance of the Company, are forward-looking statements. Forward-looking statements are frequently, but not always, identified by words such as “expects”, “anticipates”, “believes”, “intends”, “estimates”, “potential”, “possible”, and similar expressions, or statements that events, conditions, or results “will”, “may”, “could”, or “should” occur or be achieved.  Forward-looking statements in this presentation relate to, among other things: completion, delivery and timing of project components and requirements, and analysis and assumptions related thereto.  Actual future results may differ materially.  There can be no assurance that such statements will prove to be accurate, and actual results and future events could differ materially from those anticipated in such statements.  Forward-looking statements reflect the beliefs, opinions and projections on the date the statements are made and are based upon a number of assumptions and estimates that, while considered reasonable by the respective parties, are inherently subject to significant business, technical, economic, and competitive uncertainties and contingencies.  Many factors, both known and unknown, could cause actual results, performance or achievements to be materially different from the results, performance or achievements that are or may be expressed or implied by such forward-looking statements, and the parties have made assumptions and estimates based on or related to many of these factors.  Such factors include, without limitation: the timing, completion and delivery of required permits, supply arrangements and financing.  Readers should not place undue reliance on the forward-looking statements and information contained in this news release concerning these times.  </a:t>
            </a:r>
            <a:endParaRPr lang="en-US" dirty="0">
              <a:latin typeface="Open Sans"/>
              <a:ea typeface="Open Sans"/>
              <a:cs typeface="Open Sans"/>
            </a:endParaRPr>
          </a:p>
          <a:p>
            <a:pPr marL="0" indent="0">
              <a:buNone/>
            </a:pPr>
            <a:r>
              <a:rPr lang="en-US" sz="1600" dirty="0">
                <a:latin typeface="Open Sans"/>
                <a:ea typeface="Open Sans"/>
                <a:cs typeface="Open Sans"/>
              </a:rPr>
              <a:t>Except as required by law, the Company does not assume any obligation to update the forward-looking statements of beliefs, opinions, projections, or other factors, should they change.</a:t>
            </a:r>
            <a:endParaRPr lang="en-US" dirty="0">
              <a:latin typeface="Open Sans"/>
              <a:ea typeface="Open Sans"/>
              <a:cs typeface="Open Sans"/>
            </a:endParaRPr>
          </a:p>
          <a:p>
            <a:pPr marL="0" indent="0">
              <a:buNone/>
            </a:pPr>
            <a:r>
              <a:rPr lang="en-US" sz="1400" b="1" dirty="0">
                <a:latin typeface="Open Sans"/>
                <a:ea typeface="Open Sans"/>
                <a:cs typeface="Open Sans"/>
              </a:rPr>
              <a:t>Qualified Person </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a:ea typeface="Open Sans"/>
                <a:cs typeface="Open Sans"/>
              </a:rPr>
              <a:t>The scientific and technical information contained in this presentation was approved by Andrew Smith, P. Eng., the Company’s Project Manager for the Great Atlantic Salt Project and a "Qualified Person" under National Instrument 43-101.  </a:t>
            </a:r>
          </a:p>
          <a:p>
            <a:pPr marL="0" indent="0">
              <a:buNone/>
            </a:pPr>
            <a:r>
              <a:rPr lang="en-US" sz="1500" dirty="0">
                <a:latin typeface="Open Sans" panose="020B0606030504020204" pitchFamily="34" charset="0"/>
                <a:ea typeface="Open Sans" panose="020B0606030504020204" pitchFamily="34" charset="0"/>
                <a:cs typeface="Open Sans" panose="020B0606030504020204" pitchFamily="34" charset="0"/>
              </a:rPr>
              <a:t>Neither the TSX Venture Exchange nor its Regulation Services Provider (as that term is defined by the TSX Venture Exchange) accepts responsibility for the adequacy or accuracy of this presentation.</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100" b="1" i="1" dirty="0">
                <a:latin typeface="Open Sans" panose="020B0606030504020204" pitchFamily="34" charset="0"/>
                <a:ea typeface="Open Sans" panose="020B0606030504020204" pitchFamily="34" charset="0"/>
                <a:cs typeface="Open Sans" panose="020B0606030504020204" pitchFamily="34" charset="0"/>
              </a:rPr>
              <a:t>All values in Canadian dollars unless noted. Some figures are rounded.</a:t>
            </a:r>
          </a:p>
          <a:p>
            <a:endParaRPr lang="en-CA"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763C8D80-552F-474F-868F-CEBCD6D21DC2}"/>
              </a:ext>
            </a:extLst>
          </p:cNvPr>
          <p:cNvSpPr>
            <a:spLocks noGrp="1"/>
          </p:cNvSpPr>
          <p:nvPr>
            <p:ph type="sldNum" sz="quarter" idx="12"/>
          </p:nvPr>
        </p:nvSpPr>
        <p:spPr/>
        <p:txBody>
          <a:bodyPr/>
          <a:lstStyle/>
          <a:p>
            <a:pPr marL="0" indent="0">
              <a:buFont typeface="+mj-lt"/>
              <a:buNone/>
            </a:pPr>
            <a:fld id="{130A9E71-80EC-4D7A-8E86-18A080BAD8E5}" type="slidenum">
              <a:rPr lang="en-CA" smtClean="0"/>
              <a:pPr marL="0" indent="0">
                <a:buFont typeface="+mj-lt"/>
                <a:buNone/>
              </a:pPr>
              <a:t>2</a:t>
            </a:fld>
            <a:endParaRPr lang="en-CA"/>
          </a:p>
        </p:txBody>
      </p:sp>
    </p:spTree>
    <p:extLst>
      <p:ext uri="{BB962C8B-B14F-4D97-AF65-F5344CB8AC3E}">
        <p14:creationId xmlns:p14="http://schemas.microsoft.com/office/powerpoint/2010/main" val="33553762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4695B6-3F01-89AF-EE19-8E14F2476E3A}"/>
              </a:ext>
            </a:extLst>
          </p:cNvPr>
          <p:cNvPicPr>
            <a:picLocks noChangeAspect="1"/>
          </p:cNvPicPr>
          <p:nvPr/>
        </p:nvPicPr>
        <p:blipFill>
          <a:blip r:embed="rId2"/>
          <a:srcRect l="-1092" t="2083" r="46288" b="417"/>
          <a:stretch/>
        </p:blipFill>
        <p:spPr>
          <a:xfrm>
            <a:off x="8448789" y="138582"/>
            <a:ext cx="2901733" cy="2706642"/>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C6F15043-2CF4-0C9A-DD5F-1E583F8F7FC7}"/>
              </a:ext>
            </a:extLst>
          </p:cNvPr>
          <p:cNvSpPr>
            <a:spLocks noGrp="1"/>
          </p:cNvSpPr>
          <p:nvPr>
            <p:ph type="sldNum" sz="quarter" idx="12"/>
          </p:nvPr>
        </p:nvSpPr>
        <p:spPr/>
        <p:txBody>
          <a:bodyPr vert="horz" lIns="91440" tIns="45720" rIns="91440" bIns="45720" rtlCol="0" anchor="ctr">
            <a:normAutofit/>
          </a:bodyPr>
          <a:lstStyle/>
          <a:p>
            <a:pPr marL="0" indent="0">
              <a:spcAft>
                <a:spcPts val="600"/>
              </a:spcAft>
              <a:buNone/>
              <a:defRPr/>
            </a:pPr>
            <a:fld id="{130A9E71-80EC-4D7A-8E86-18A080BAD8E5}" type="slidenum">
              <a:rPr lang="en-US" sz="1200" b="0" smtClean="0">
                <a:solidFill>
                  <a:prstClr val="black">
                    <a:tint val="75000"/>
                  </a:prstClr>
                </a:solidFill>
                <a:latin typeface="Calibri" panose="020F0502020204030204"/>
              </a:rPr>
              <a:pPr marL="0" indent="0">
                <a:spcAft>
                  <a:spcPts val="600"/>
                </a:spcAft>
                <a:buNone/>
                <a:defRPr/>
              </a:pPr>
              <a:t>20</a:t>
            </a:fld>
            <a:endParaRPr lang="en-US" sz="1200" b="0">
              <a:solidFill>
                <a:prstClr val="black">
                  <a:tint val="75000"/>
                </a:prstClr>
              </a:solidFill>
              <a:latin typeface="Calibri" panose="020F0502020204030204"/>
            </a:endParaRPr>
          </a:p>
        </p:txBody>
      </p:sp>
      <p:sp>
        <p:nvSpPr>
          <p:cNvPr id="3" name="Content Placeholder 2">
            <a:extLst>
              <a:ext uri="{FF2B5EF4-FFF2-40B4-BE49-F238E27FC236}">
                <a16:creationId xmlns:a16="http://schemas.microsoft.com/office/drawing/2014/main" id="{A4ACF5B5-FB85-0628-9FC5-6CAF0ED350EF}"/>
              </a:ext>
            </a:extLst>
          </p:cNvPr>
          <p:cNvSpPr>
            <a:spLocks noGrp="1"/>
          </p:cNvSpPr>
          <p:nvPr>
            <p:ph idx="1"/>
          </p:nvPr>
        </p:nvSpPr>
        <p:spPr>
          <a:xfrm>
            <a:off x="840711" y="804526"/>
            <a:ext cx="7196865" cy="1874666"/>
          </a:xfrm>
        </p:spPr>
        <p:txBody>
          <a:bodyPr vert="horz" lIns="91440" tIns="45720" rIns="91440" bIns="45720" rtlCol="0" anchor="t">
            <a:noAutofit/>
          </a:bodyPr>
          <a:lstStyle/>
          <a:p>
            <a:pPr marL="0" indent="0">
              <a:spcBef>
                <a:spcPts val="0"/>
              </a:spcBef>
              <a:spcAft>
                <a:spcPts val="600"/>
              </a:spcAft>
              <a:buNone/>
            </a:pPr>
            <a:r>
              <a:rPr lang="en-US" sz="1400" dirty="0">
                <a:latin typeface="Open Sans"/>
                <a:ea typeface="Open Sans"/>
                <a:cs typeface="Open Sans"/>
              </a:rPr>
              <a:t>In August 2024, we released </a:t>
            </a:r>
            <a:r>
              <a:rPr lang="en-US" sz="1400" i="1" dirty="0">
                <a:latin typeface="Open Sans"/>
                <a:ea typeface="Open Sans"/>
                <a:cs typeface="Open Sans"/>
              </a:rPr>
              <a:t>The Path to a Sustainable Legacy: Our Inaugural ESG Report</a:t>
            </a:r>
            <a:r>
              <a:rPr lang="en-US" sz="1400" dirty="0">
                <a:latin typeface="Open Sans"/>
                <a:ea typeface="Open Sans SemiBold"/>
                <a:cs typeface="Open Sans SemiBold"/>
              </a:rPr>
              <a:t>.</a:t>
            </a:r>
            <a:endParaRPr lang="en-US" sz="1400" dirty="0">
              <a:solidFill>
                <a:srgbClr val="000000"/>
              </a:solidFill>
              <a:latin typeface="Open Sans"/>
              <a:ea typeface="Open Sans SemiBold"/>
              <a:cs typeface="Open Sans SemiBold"/>
            </a:endParaRPr>
          </a:p>
          <a:p>
            <a:pPr marL="0" indent="0">
              <a:spcBef>
                <a:spcPts val="0"/>
              </a:spcBef>
              <a:spcAft>
                <a:spcPts val="600"/>
              </a:spcAft>
              <a:buNone/>
            </a:pPr>
            <a:endParaRPr lang="en-US" sz="1400" dirty="0">
              <a:latin typeface="Open Sans"/>
              <a:ea typeface="Open Sans"/>
              <a:cs typeface="Open Sans"/>
            </a:endParaRPr>
          </a:p>
          <a:p>
            <a:pPr marL="0" indent="0">
              <a:spcBef>
                <a:spcPts val="0"/>
              </a:spcBef>
              <a:spcAft>
                <a:spcPts val="600"/>
              </a:spcAft>
              <a:buNone/>
            </a:pPr>
            <a:r>
              <a:rPr lang="en-US" sz="1400" dirty="0">
                <a:latin typeface="Open Sans"/>
                <a:ea typeface="Open Sans"/>
                <a:cs typeface="Open Sans"/>
              </a:rPr>
              <a:t>The Report highlights Atlas Salt’s commitment to upholding core values of environmental stewardship and community engagement while focusing on innovative and sustainable mining.</a:t>
            </a:r>
          </a:p>
          <a:p>
            <a:pPr marL="0" indent="0">
              <a:spcBef>
                <a:spcPts val="0"/>
              </a:spcBef>
              <a:spcAft>
                <a:spcPts val="600"/>
              </a:spcAft>
              <a:buNone/>
            </a:pPr>
            <a:endParaRPr lang="en-US" sz="1400" dirty="0">
              <a:latin typeface="Open Sans"/>
              <a:ea typeface="Open Sans"/>
              <a:cs typeface="Open Sans"/>
            </a:endParaRPr>
          </a:p>
          <a:p>
            <a:pPr>
              <a:buNone/>
            </a:pPr>
            <a:endParaRPr lang="en-US" sz="1400" dirty="0">
              <a:latin typeface="Open Sans SemiBold"/>
              <a:ea typeface="Open Sans SemiBold"/>
            </a:endParaRPr>
          </a:p>
        </p:txBody>
      </p:sp>
      <p:sp>
        <p:nvSpPr>
          <p:cNvPr id="2" name="Title 1">
            <a:extLst>
              <a:ext uri="{FF2B5EF4-FFF2-40B4-BE49-F238E27FC236}">
                <a16:creationId xmlns:a16="http://schemas.microsoft.com/office/drawing/2014/main" id="{81329601-A411-CC54-229E-1AD742C6DD6E}"/>
              </a:ext>
            </a:extLst>
          </p:cNvPr>
          <p:cNvSpPr>
            <a:spLocks noGrp="1"/>
          </p:cNvSpPr>
          <p:nvPr>
            <p:ph type="title"/>
          </p:nvPr>
        </p:nvSpPr>
        <p:spPr/>
        <p:txBody>
          <a:bodyPr vert="horz" lIns="91440" tIns="45720" rIns="91440" bIns="45720" rtlCol="0" anchor="ctr">
            <a:normAutofit/>
          </a:bodyPr>
          <a:lstStyle/>
          <a:p>
            <a:r>
              <a:rPr lang="en-US">
                <a:solidFill>
                  <a:srgbClr val="524E52"/>
                </a:solidFill>
              </a:rPr>
              <a:t>Sustainability</a:t>
            </a:r>
          </a:p>
        </p:txBody>
      </p:sp>
      <p:graphicFrame>
        <p:nvGraphicFramePr>
          <p:cNvPr id="288" name="Diagram 287">
            <a:extLst>
              <a:ext uri="{FF2B5EF4-FFF2-40B4-BE49-F238E27FC236}">
                <a16:creationId xmlns:a16="http://schemas.microsoft.com/office/drawing/2014/main" id="{7ADC715A-A15C-B751-E759-78DFFDC117AE}"/>
              </a:ext>
            </a:extLst>
          </p:cNvPr>
          <p:cNvGraphicFramePr/>
          <p:nvPr>
            <p:extLst>
              <p:ext uri="{D42A27DB-BD31-4B8C-83A1-F6EECF244321}">
                <p14:modId xmlns:p14="http://schemas.microsoft.com/office/powerpoint/2010/main" val="2788962046"/>
              </p:ext>
            </p:extLst>
          </p:nvPr>
        </p:nvGraphicFramePr>
        <p:xfrm>
          <a:off x="831271" y="2835564"/>
          <a:ext cx="10356273" cy="2837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93564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D81D5-4C27-0909-2214-2D77E3872673}"/>
            </a:ext>
          </a:extLst>
        </p:cNvPr>
        <p:cNvGrpSpPr/>
        <p:nvPr/>
      </p:nvGrpSpPr>
      <p:grpSpPr>
        <a:xfrm>
          <a:off x="0" y="0"/>
          <a:ext cx="0" cy="0"/>
          <a:chOff x="0" y="0"/>
          <a:chExt cx="0" cy="0"/>
        </a:xfrm>
      </p:grpSpPr>
      <p:pic>
        <p:nvPicPr>
          <p:cNvPr id="3" name="Content Placeholder 4" descr="A close-up of salt pouring into a pile&#10;&#10;Description automatically generated">
            <a:extLst>
              <a:ext uri="{FF2B5EF4-FFF2-40B4-BE49-F238E27FC236}">
                <a16:creationId xmlns:a16="http://schemas.microsoft.com/office/drawing/2014/main" id="{11DAEAAF-267E-A135-4703-D9BD59C53CD0}"/>
              </a:ext>
            </a:extLst>
          </p:cNvPr>
          <p:cNvPicPr>
            <a:picLocks noGrp="1" noChangeAspect="1"/>
          </p:cNvPicPr>
          <p:nvPr>
            <p:ph idx="1"/>
          </p:nvPr>
        </p:nvPicPr>
        <p:blipFill rotWithShape="1">
          <a:blip r:embed="rId2">
            <a:grayscl/>
            <a:alphaModFix/>
            <a:extLst>
              <a:ext uri="{28A0092B-C50C-407E-A947-70E740481C1C}">
                <a14:useLocalDpi xmlns:a14="http://schemas.microsoft.com/office/drawing/2010/main" val="0"/>
              </a:ext>
            </a:extLst>
          </a:blip>
          <a:srcRect l="509" t="14420" r="11281" b="11151"/>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183B0A74-CD77-5B70-2B2E-7FB2DBF960D7}"/>
              </a:ext>
            </a:extLst>
          </p:cNvPr>
          <p:cNvSpPr/>
          <p:nvPr/>
        </p:nvSpPr>
        <p:spPr>
          <a:xfrm>
            <a:off x="0" y="0"/>
            <a:ext cx="12199424" cy="6857999"/>
          </a:xfrm>
          <a:prstGeom prst="rect">
            <a:avLst/>
          </a:prstGeom>
          <a:gradFill>
            <a:gsLst>
              <a:gs pos="0">
                <a:srgbClr val="3A393C">
                  <a:alpha val="90000"/>
                </a:srgbClr>
              </a:gs>
              <a:gs pos="55000">
                <a:srgbClr val="3A393C">
                  <a:alpha val="75000"/>
                </a:srgbClr>
              </a:gs>
              <a:gs pos="100000">
                <a:srgbClr val="3A393C">
                  <a:alpha val="3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F7DAB095-EA9E-09AB-61B3-2D6E56FB6832}"/>
              </a:ext>
            </a:extLst>
          </p:cNvPr>
          <p:cNvSpPr/>
          <p:nvPr/>
        </p:nvSpPr>
        <p:spPr>
          <a:xfrm rot="5400000">
            <a:off x="5580260" y="246251"/>
            <a:ext cx="1030382" cy="12190902"/>
          </a:xfrm>
          <a:prstGeom prst="rect">
            <a:avLst/>
          </a:prstGeom>
          <a:gradFill>
            <a:gsLst>
              <a:gs pos="10000">
                <a:schemeClr val="tx1">
                  <a:alpha val="0"/>
                </a:schemeClr>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6A3FBDF6-189A-CBA7-3793-F3AD79EC3227}"/>
              </a:ext>
            </a:extLst>
          </p:cNvPr>
          <p:cNvSpPr/>
          <p:nvPr/>
        </p:nvSpPr>
        <p:spPr>
          <a:xfrm>
            <a:off x="14848" y="1964924"/>
            <a:ext cx="12184576" cy="1273575"/>
          </a:xfrm>
          <a:prstGeom prst="rect">
            <a:avLst/>
          </a:prstGeom>
          <a:gradFill>
            <a:gsLst>
              <a:gs pos="0">
                <a:srgbClr val="2C3E50">
                  <a:alpha val="75000"/>
                </a:srgbClr>
              </a:gs>
              <a:gs pos="55000">
                <a:srgbClr val="2C3E50">
                  <a:alpha val="50000"/>
                </a:srgbClr>
              </a:gs>
              <a:gs pos="100000">
                <a:srgbClr val="2C3E50">
                  <a:alpha val="9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72BC6334-D751-3FE5-C1BB-3CA13EFADD78}"/>
              </a:ext>
            </a:extLst>
          </p:cNvPr>
          <p:cNvSpPr txBox="1"/>
          <p:nvPr/>
        </p:nvSpPr>
        <p:spPr>
          <a:xfrm>
            <a:off x="326354" y="2181126"/>
            <a:ext cx="3725700"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CA" sz="2400" b="1">
                <a:solidFill>
                  <a:srgbClr val="E5E4E2"/>
                </a:solidFill>
                <a:latin typeface="Open Sans" panose="020B0606030504020204" pitchFamily="34" charset="0"/>
                <a:ea typeface="Open Sans" panose="020B0606030504020204" pitchFamily="34" charset="0"/>
                <a:cs typeface="Open Sans" panose="020B0606030504020204" pitchFamily="34" charset="0"/>
              </a:rPr>
              <a:t>Additional Information</a:t>
            </a:r>
          </a:p>
        </p:txBody>
      </p:sp>
      <p:sp>
        <p:nvSpPr>
          <p:cNvPr id="8" name="TextBox 7">
            <a:extLst>
              <a:ext uri="{FF2B5EF4-FFF2-40B4-BE49-F238E27FC236}">
                <a16:creationId xmlns:a16="http://schemas.microsoft.com/office/drawing/2014/main" id="{1F12AA43-44A7-BB0B-02A6-E655842CA16D}"/>
              </a:ext>
            </a:extLst>
          </p:cNvPr>
          <p:cNvSpPr txBox="1"/>
          <p:nvPr/>
        </p:nvSpPr>
        <p:spPr>
          <a:xfrm>
            <a:off x="326354" y="2576283"/>
            <a:ext cx="1598515"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CA" sz="1600" b="1">
                <a:solidFill>
                  <a:srgbClr val="E5E4E2"/>
                </a:solidFill>
                <a:latin typeface="Open Sans" panose="020B0606030504020204" pitchFamily="34" charset="0"/>
                <a:ea typeface="Open Sans" panose="020B0606030504020204" pitchFamily="34" charset="0"/>
                <a:cs typeface="Open Sans" panose="020B0606030504020204" pitchFamily="34" charset="0"/>
              </a:rPr>
              <a:t>Atlas Salt Inc.</a:t>
            </a:r>
          </a:p>
        </p:txBody>
      </p:sp>
      <p:sp>
        <p:nvSpPr>
          <p:cNvPr id="2" name="Slide Number Placeholder 3">
            <a:extLst>
              <a:ext uri="{FF2B5EF4-FFF2-40B4-BE49-F238E27FC236}">
                <a16:creationId xmlns:a16="http://schemas.microsoft.com/office/drawing/2014/main" id="{D8A2F4EE-A94C-E101-EF70-7E0A00D91D5A}"/>
              </a:ext>
            </a:extLst>
          </p:cNvPr>
          <p:cNvSpPr>
            <a:spLocks noGrp="1"/>
          </p:cNvSpPr>
          <p:nvPr>
            <p:ph type="sldNum" sz="quarter" idx="12"/>
          </p:nvPr>
        </p:nvSpPr>
        <p:spPr>
          <a:xfrm>
            <a:off x="11747500" y="6126163"/>
            <a:ext cx="473364" cy="365125"/>
          </a:xfrm>
        </p:spPr>
        <p:txBody>
          <a:bodyPr/>
          <a:lstStyle/>
          <a:p>
            <a:pPr marL="0" indent="0">
              <a:buFont typeface="+mj-lt"/>
              <a:buNone/>
            </a:pPr>
            <a:fld id="{C150156F-3BD5-4107-88D7-5D6FD17D4C40}" type="slidenum">
              <a:rPr lang="en-CA" smtClean="0">
                <a:solidFill>
                  <a:srgbClr val="E5E4E2"/>
                </a:solidFill>
              </a:rPr>
              <a:pPr marL="0" indent="0">
                <a:buFont typeface="+mj-lt"/>
                <a:buNone/>
              </a:pPr>
              <a:t>21</a:t>
            </a:fld>
            <a:endParaRPr lang="en-CA">
              <a:solidFill>
                <a:srgbClr val="E5E4E2"/>
              </a:solidFill>
            </a:endParaRPr>
          </a:p>
        </p:txBody>
      </p:sp>
      <p:cxnSp>
        <p:nvCxnSpPr>
          <p:cNvPr id="6" name="Straight Connector 5">
            <a:extLst>
              <a:ext uri="{FF2B5EF4-FFF2-40B4-BE49-F238E27FC236}">
                <a16:creationId xmlns:a16="http://schemas.microsoft.com/office/drawing/2014/main" id="{FD94C4D7-1304-9990-0C27-7D49A46FA226}"/>
              </a:ext>
            </a:extLst>
          </p:cNvPr>
          <p:cNvCxnSpPr>
            <a:cxnSpLocks/>
          </p:cNvCxnSpPr>
          <p:nvPr/>
        </p:nvCxnSpPr>
        <p:spPr>
          <a:xfrm flipH="1" flipV="1">
            <a:off x="1057110" y="6022709"/>
            <a:ext cx="6460" cy="767030"/>
          </a:xfrm>
          <a:prstGeom prst="line">
            <a:avLst/>
          </a:prstGeom>
          <a:ln w="12700">
            <a:solidFill>
              <a:srgbClr val="E5E4E2"/>
            </a:solidFill>
            <a:tailEnd type="none" w="lg" len="lg"/>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B1395BD-92F4-FD83-7A65-5C512008CE73}"/>
              </a:ext>
            </a:extLst>
          </p:cNvPr>
          <p:cNvSpPr/>
          <p:nvPr/>
        </p:nvSpPr>
        <p:spPr>
          <a:xfrm>
            <a:off x="11892828" y="6444347"/>
            <a:ext cx="182708" cy="413653"/>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ED8833E4-1073-54D1-0BD3-8305DDFF7750}"/>
              </a:ext>
            </a:extLst>
          </p:cNvPr>
          <p:cNvSpPr txBox="1"/>
          <p:nvPr/>
        </p:nvSpPr>
        <p:spPr>
          <a:xfrm>
            <a:off x="1131830" y="6252336"/>
            <a:ext cx="3619837" cy="307777"/>
          </a:xfrm>
          <a:prstGeom prst="rect">
            <a:avLst/>
          </a:prstGeom>
          <a:noFill/>
        </p:spPr>
        <p:txBody>
          <a:bodyPr wrap="none" rtlCol="0" anchor="ctr">
            <a:spAutoFit/>
          </a:bodyPr>
          <a:lstStyle/>
          <a:p>
            <a:r>
              <a:rPr lang="en-US" sz="1400">
                <a:solidFill>
                  <a:srgbClr val="E5E4E2"/>
                </a:solidFill>
                <a:latin typeface="Open Sans" panose="020B0606030504020204" pitchFamily="34" charset="0"/>
                <a:ea typeface="Open Sans" panose="020B0606030504020204" pitchFamily="34" charset="0"/>
                <a:cs typeface="Open Sans" panose="020B0606030504020204" pitchFamily="34" charset="0"/>
              </a:rPr>
              <a:t>TSXV: </a:t>
            </a:r>
            <a:r>
              <a:rPr lang="en-US" sz="1400" b="1">
                <a:solidFill>
                  <a:srgbClr val="E5E4E2"/>
                </a:solidFill>
                <a:latin typeface="Open Sans" panose="020B0606030504020204" pitchFamily="34" charset="0"/>
                <a:ea typeface="Open Sans" panose="020B0606030504020204" pitchFamily="34" charset="0"/>
                <a:cs typeface="Open Sans" panose="020B0606030504020204" pitchFamily="34" charset="0"/>
              </a:rPr>
              <a:t>SALT </a:t>
            </a:r>
            <a:r>
              <a:rPr lang="en-US" sz="1400"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 OTCQB: </a:t>
            </a:r>
            <a:r>
              <a:rPr lang="en-US" sz="1400" b="1"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REMRF </a:t>
            </a:r>
            <a:r>
              <a:rPr lang="en-US" sz="1400"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 FSE: </a:t>
            </a:r>
            <a:r>
              <a:rPr lang="en-US" sz="1400" b="1"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9D00</a:t>
            </a:r>
            <a:endParaRPr lang="en-US" sz="1400" b="1">
              <a:solidFill>
                <a:srgbClr val="E5E4E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4D6D0F56-F325-E97D-D4B5-28368F190206}"/>
              </a:ext>
            </a:extLst>
          </p:cNvPr>
          <p:cNvPicPr>
            <a:picLocks noChangeAspect="1"/>
          </p:cNvPicPr>
          <p:nvPr/>
        </p:nvPicPr>
        <p:blipFill>
          <a:blip r:embed="rId3"/>
          <a:stretch>
            <a:fillRect/>
          </a:stretch>
        </p:blipFill>
        <p:spPr>
          <a:xfrm>
            <a:off x="233982" y="6034656"/>
            <a:ext cx="586800" cy="750600"/>
          </a:xfrm>
          <a:prstGeom prst="rect">
            <a:avLst/>
          </a:prstGeom>
        </p:spPr>
      </p:pic>
    </p:spTree>
    <p:extLst>
      <p:ext uri="{BB962C8B-B14F-4D97-AF65-F5344CB8AC3E}">
        <p14:creationId xmlns:p14="http://schemas.microsoft.com/office/powerpoint/2010/main" val="15823862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B5A88485-94C3-404A-844E-0F68C7B515A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t="215" r="4204" b="3827"/>
          <a:stretch/>
        </p:blipFill>
        <p:spPr>
          <a:xfrm>
            <a:off x="0" y="-1"/>
            <a:ext cx="12192000" cy="6858001"/>
          </a:xfrm>
          <a:prstGeom prst="rect">
            <a:avLst/>
          </a:prstGeom>
        </p:spPr>
      </p:pic>
      <p:pic>
        <p:nvPicPr>
          <p:cNvPr id="4" name="Picture 3">
            <a:extLst>
              <a:ext uri="{FF2B5EF4-FFF2-40B4-BE49-F238E27FC236}">
                <a16:creationId xmlns:a16="http://schemas.microsoft.com/office/drawing/2014/main" id="{F3694926-121B-BD33-E177-F7A3E78A66AB}"/>
              </a:ext>
            </a:extLst>
          </p:cNvPr>
          <p:cNvPicPr>
            <a:picLocks noChangeAspect="1"/>
          </p:cNvPicPr>
          <p:nvPr/>
        </p:nvPicPr>
        <p:blipFill rotWithShape="1">
          <a:blip r:embed="rId4"/>
          <a:srcRect l="18509" r="32230"/>
          <a:stretch/>
        </p:blipFill>
        <p:spPr>
          <a:xfrm>
            <a:off x="0" y="-1"/>
            <a:ext cx="5067300" cy="6858001"/>
          </a:xfrm>
          <a:prstGeom prst="rect">
            <a:avLst/>
          </a:prstGeom>
        </p:spPr>
      </p:pic>
      <p:sp>
        <p:nvSpPr>
          <p:cNvPr id="15" name="Rectangle 14">
            <a:extLst>
              <a:ext uri="{FF2B5EF4-FFF2-40B4-BE49-F238E27FC236}">
                <a16:creationId xmlns:a16="http://schemas.microsoft.com/office/drawing/2014/main" id="{52307E93-A039-4EBD-9C01-CF9266470620}"/>
              </a:ext>
            </a:extLst>
          </p:cNvPr>
          <p:cNvSpPr/>
          <p:nvPr/>
        </p:nvSpPr>
        <p:spPr>
          <a:xfrm>
            <a:off x="4479933" y="-2"/>
            <a:ext cx="586800" cy="6858001"/>
          </a:xfrm>
          <a:prstGeom prst="rect">
            <a:avLst/>
          </a:prstGeom>
          <a:gradFill>
            <a:gsLst>
              <a:gs pos="46000">
                <a:srgbClr val="031135">
                  <a:alpha val="27000"/>
                </a:srgbClr>
              </a:gs>
              <a:gs pos="0">
                <a:srgbClr val="031135">
                  <a:alpha val="0"/>
                </a:srgbClr>
              </a:gs>
              <a:gs pos="100000">
                <a:srgbClr val="03113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6585B21C-87AA-2BE3-7B66-08F947C22726}"/>
              </a:ext>
            </a:extLst>
          </p:cNvPr>
          <p:cNvSpPr/>
          <p:nvPr/>
        </p:nvSpPr>
        <p:spPr>
          <a:xfrm rot="5400000">
            <a:off x="2018459" y="3808052"/>
            <a:ext cx="1030382" cy="5067300"/>
          </a:xfrm>
          <a:prstGeom prst="rect">
            <a:avLst/>
          </a:prstGeom>
          <a:gradFill>
            <a:gsLst>
              <a:gs pos="10000">
                <a:schemeClr val="tx1">
                  <a:alpha val="0"/>
                </a:schemeClr>
              </a:gs>
              <a:gs pos="100000">
                <a:schemeClr val="tx1">
                  <a:alpha val="5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ectangle 52">
            <a:extLst>
              <a:ext uri="{FF2B5EF4-FFF2-40B4-BE49-F238E27FC236}">
                <a16:creationId xmlns:a16="http://schemas.microsoft.com/office/drawing/2014/main" id="{81921505-8529-432E-85D9-4E607E326AD6}"/>
              </a:ext>
            </a:extLst>
          </p:cNvPr>
          <p:cNvSpPr/>
          <p:nvPr/>
        </p:nvSpPr>
        <p:spPr>
          <a:xfrm>
            <a:off x="11892937" y="6444347"/>
            <a:ext cx="182708" cy="413653"/>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159D4806-14A0-4249-9C8F-7D4FAE5C8305}"/>
              </a:ext>
            </a:extLst>
          </p:cNvPr>
          <p:cNvSpPr txBox="1"/>
          <p:nvPr/>
        </p:nvSpPr>
        <p:spPr>
          <a:xfrm>
            <a:off x="5635153" y="1345419"/>
            <a:ext cx="6061721" cy="1692771"/>
          </a:xfrm>
          <a:prstGeom prst="rect">
            <a:avLst/>
          </a:prstGeom>
          <a:noFill/>
        </p:spPr>
        <p:txBody>
          <a:bodyPr wrap="square">
            <a:spAutoFit/>
          </a:bodyPr>
          <a:lstStyle/>
          <a:p>
            <a:pPr algn="l"/>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Notes:</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CIM (2014) definitions were followed for Mineral Reserves.</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All Mineral Reserves are classified as Probable Mineral Reserves, with extents limited to the Indicated Mineral Resource wireframe.</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Salt prices are not directly correlated into the Mineral Reserve estimate, however the mean Reserve grades exceed the 95.0% NaCl (± 0.5%) specification outlined in ASTM Designation D632-12 (2012) and based on a detailed salt market review to determine economic viability.</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A minimum mining height of 5.0 m and width of 16.0 m were used for production rooms.</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Sterilization zones 8.0 m below top of salt and 5.0 m above bottom of salt have been applied.</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A mining extraction factor of 100% was applied to all excavations.</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Bulk density is 2.16 t/m3.</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Planned process recovery is 95%.</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Numbers may not add due to rounding.</a:t>
            </a:r>
          </a:p>
        </p:txBody>
      </p:sp>
      <p:graphicFrame>
        <p:nvGraphicFramePr>
          <p:cNvPr id="2" name="Table 3">
            <a:extLst>
              <a:ext uri="{FF2B5EF4-FFF2-40B4-BE49-F238E27FC236}">
                <a16:creationId xmlns:a16="http://schemas.microsoft.com/office/drawing/2014/main" id="{2D13A7FC-619B-474C-AC0B-B8C32DC870F9}"/>
              </a:ext>
            </a:extLst>
          </p:cNvPr>
          <p:cNvGraphicFramePr>
            <a:graphicFrameLocks noGrp="1"/>
          </p:cNvGraphicFramePr>
          <p:nvPr>
            <p:extLst>
              <p:ext uri="{D42A27DB-BD31-4B8C-83A1-F6EECF244321}">
                <p14:modId xmlns:p14="http://schemas.microsoft.com/office/powerpoint/2010/main" val="3245548805"/>
              </p:ext>
            </p:extLst>
          </p:nvPr>
        </p:nvGraphicFramePr>
        <p:xfrm>
          <a:off x="418825" y="3368852"/>
          <a:ext cx="5067301" cy="1295786"/>
        </p:xfrm>
        <a:graphic>
          <a:graphicData uri="http://schemas.openxmlformats.org/drawingml/2006/table">
            <a:tbl>
              <a:tblPr firstRow="1" bandRow="1">
                <a:tableStyleId>{5C22544A-7EE6-4342-B048-85BDC9FD1C3A}</a:tableStyleId>
              </a:tblPr>
              <a:tblGrid>
                <a:gridCol w="1061256">
                  <a:extLst>
                    <a:ext uri="{9D8B030D-6E8A-4147-A177-3AD203B41FA5}">
                      <a16:colId xmlns:a16="http://schemas.microsoft.com/office/drawing/2014/main" val="1212225776"/>
                    </a:ext>
                  </a:extLst>
                </a:gridCol>
                <a:gridCol w="1321311">
                  <a:extLst>
                    <a:ext uri="{9D8B030D-6E8A-4147-A177-3AD203B41FA5}">
                      <a16:colId xmlns:a16="http://schemas.microsoft.com/office/drawing/2014/main" val="3341270843"/>
                    </a:ext>
                  </a:extLst>
                </a:gridCol>
                <a:gridCol w="1186484">
                  <a:extLst>
                    <a:ext uri="{9D8B030D-6E8A-4147-A177-3AD203B41FA5}">
                      <a16:colId xmlns:a16="http://schemas.microsoft.com/office/drawing/2014/main" val="2003235565"/>
                    </a:ext>
                  </a:extLst>
                </a:gridCol>
                <a:gridCol w="1498250">
                  <a:extLst>
                    <a:ext uri="{9D8B030D-6E8A-4147-A177-3AD203B41FA5}">
                      <a16:colId xmlns:a16="http://schemas.microsoft.com/office/drawing/2014/main" val="759736973"/>
                    </a:ext>
                  </a:extLst>
                </a:gridCol>
              </a:tblGrid>
              <a:tr h="441950">
                <a:tc>
                  <a:txBody>
                    <a:bodyPr/>
                    <a:lstStyle/>
                    <a:p>
                      <a:pPr algn="ctr"/>
                      <a:r>
                        <a:rPr lang="en-US" sz="1100">
                          <a:latin typeface="Open Sans" panose="020B0606030504020204" pitchFamily="34" charset="0"/>
                          <a:ea typeface="Open Sans" panose="020B0606030504020204" pitchFamily="34" charset="0"/>
                          <a:cs typeface="Open Sans" panose="020B0606030504020204" pitchFamily="34" charset="0"/>
                        </a:rPr>
                        <a:t>Resource Class</a:t>
                      </a:r>
                      <a:endParaRPr lang="en-CA" sz="1100">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Grade (% NaCl)</a:t>
                      </a: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Tonnes (Mt)</a:t>
                      </a: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Contained NaCl (MT)</a:t>
                      </a:r>
                    </a:p>
                  </a:txBody>
                  <a:tcPr anchor="ctr">
                    <a:solidFill>
                      <a:schemeClr val="tx1">
                        <a:lumMod val="50000"/>
                      </a:schemeClr>
                    </a:solidFill>
                  </a:tcPr>
                </a:tc>
                <a:extLst>
                  <a:ext uri="{0D108BD9-81ED-4DB2-BD59-A6C34878D82A}">
                    <a16:rowId xmlns:a16="http://schemas.microsoft.com/office/drawing/2014/main" val="3355069907"/>
                  </a:ext>
                </a:extLst>
              </a:tr>
              <a:tr h="426918">
                <a:tc>
                  <a:txBody>
                    <a:bodyPr/>
                    <a:lstStyle/>
                    <a:p>
                      <a:pPr marL="0" algn="ctr" defTabSz="914217" rtl="0" eaLnBrk="1" latinLnBrk="0" hangingPunct="1"/>
                      <a:r>
                        <a:rPr lang="en-US" sz="1200" b="1" kern="1200">
                          <a:solidFill>
                            <a:schemeClr val="dk1"/>
                          </a:solidFill>
                          <a:latin typeface="Open Sans" panose="020B0606030504020204" pitchFamily="34" charset="0"/>
                          <a:ea typeface="Open Sans" panose="020B0606030504020204" pitchFamily="34" charset="0"/>
                          <a:cs typeface="Open Sans" panose="020B0606030504020204" pitchFamily="34" charset="0"/>
                        </a:rPr>
                        <a:t>Indicated</a:t>
                      </a:r>
                      <a:endParaRPr lang="en-CA" sz="1200" b="1" kern="1200" baseline="3000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algn="ctr" defTabSz="914217" rtl="0" eaLnBrk="1" latinLnBrk="0" hangingPunct="1"/>
                      <a:r>
                        <a:rPr lang="en-CA" sz="1200" b="0" kern="1200">
                          <a:solidFill>
                            <a:schemeClr val="dk1"/>
                          </a:solidFill>
                          <a:latin typeface="Open Sans" panose="020B0606030504020204" pitchFamily="34" charset="0"/>
                          <a:ea typeface="Open Sans" panose="020B0606030504020204" pitchFamily="34" charset="0"/>
                          <a:cs typeface="Open Sans" panose="020B0606030504020204" pitchFamily="34" charset="0"/>
                        </a:rPr>
                        <a:t>96.0</a:t>
                      </a:r>
                    </a:p>
                  </a:txBody>
                  <a:tcPr anchor="ctr"/>
                </a:tc>
                <a:tc>
                  <a:txBody>
                    <a:bodyPr/>
                    <a:lstStyle/>
                    <a:p>
                      <a:pPr marL="0" algn="ctr" defTabSz="914217" rtl="0" eaLnBrk="1" latinLnBrk="0" hangingPunct="1"/>
                      <a:r>
                        <a:rPr lang="en-CA" sz="1200" kern="1200">
                          <a:solidFill>
                            <a:schemeClr val="dk1"/>
                          </a:solidFill>
                          <a:latin typeface="Open Sans" panose="020B0606030504020204" pitchFamily="34" charset="0"/>
                          <a:ea typeface="Open Sans" panose="020B0606030504020204" pitchFamily="34" charset="0"/>
                          <a:cs typeface="Open Sans" panose="020B0606030504020204" pitchFamily="34" charset="0"/>
                        </a:rPr>
                        <a:t>383</a:t>
                      </a:r>
                    </a:p>
                  </a:txBody>
                  <a:tcPr anchor="ctr"/>
                </a:tc>
                <a:tc>
                  <a:txBody>
                    <a:bodyPr/>
                    <a:lstStyle/>
                    <a:p>
                      <a:pPr marL="0" algn="ctr" defTabSz="914217" rtl="0" eaLnBrk="1" latinLnBrk="0" hangingPunct="1"/>
                      <a:r>
                        <a:rPr lang="en-CA" sz="1200" kern="1200">
                          <a:solidFill>
                            <a:schemeClr val="dk1"/>
                          </a:solidFill>
                          <a:latin typeface="Open Sans" panose="020B0606030504020204" pitchFamily="34" charset="0"/>
                          <a:ea typeface="Open Sans" panose="020B0606030504020204" pitchFamily="34" charset="0"/>
                          <a:cs typeface="Open Sans" panose="020B0606030504020204" pitchFamily="34" charset="0"/>
                        </a:rPr>
                        <a:t>368</a:t>
                      </a:r>
                    </a:p>
                  </a:txBody>
                  <a:tcPr anchor="ctr"/>
                </a:tc>
                <a:extLst>
                  <a:ext uri="{0D108BD9-81ED-4DB2-BD59-A6C34878D82A}">
                    <a16:rowId xmlns:a16="http://schemas.microsoft.com/office/drawing/2014/main" val="3267524527"/>
                  </a:ext>
                </a:extLst>
              </a:tr>
              <a:tr h="426918">
                <a:tc>
                  <a:txBody>
                    <a:bodyPr/>
                    <a:lstStyle/>
                    <a:p>
                      <a:pPr marL="0" algn="ctr" defTabSz="914217" rtl="0" eaLnBrk="1" latinLnBrk="0" hangingPunct="1"/>
                      <a:r>
                        <a:rPr lang="en-US"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Inferred</a:t>
                      </a:r>
                      <a:endParaRPr lang="en-CA" sz="1200" b="1" kern="1200" baseline="300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1FA2FF"/>
                    </a:solidFill>
                  </a:tcPr>
                </a:tc>
                <a:tc>
                  <a:txBody>
                    <a:bodyPr/>
                    <a:lstStyle/>
                    <a:p>
                      <a:pPr marL="0" algn="ctr" defTabSz="914217" rtl="0" eaLnBrk="1" latinLnBrk="0" hangingPunct="1"/>
                      <a:r>
                        <a:rPr lang="en-CA"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95.2</a:t>
                      </a:r>
                    </a:p>
                  </a:txBody>
                  <a:tcPr anchor="ctr">
                    <a:solidFill>
                      <a:srgbClr val="1FA2FF"/>
                    </a:solidFill>
                  </a:tcPr>
                </a:tc>
                <a:tc>
                  <a:txBody>
                    <a:bodyPr/>
                    <a:lstStyle/>
                    <a:p>
                      <a:pPr marL="0" algn="ctr" defTabSz="914217" rtl="0" eaLnBrk="1" latinLnBrk="0" hangingPunct="1"/>
                      <a:r>
                        <a:rPr lang="en-US"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868</a:t>
                      </a:r>
                      <a:endParaRPr lang="en-CA"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1FA2FF"/>
                    </a:solidFill>
                  </a:tcPr>
                </a:tc>
                <a:tc>
                  <a:txBody>
                    <a:bodyPr/>
                    <a:lstStyle/>
                    <a:p>
                      <a:pPr marL="0" algn="ctr" defTabSz="914217" rtl="0" eaLnBrk="1" latinLnBrk="0" hangingPunct="1"/>
                      <a:r>
                        <a:rPr lang="en-CA"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827</a:t>
                      </a:r>
                    </a:p>
                  </a:txBody>
                  <a:tcPr anchor="ctr">
                    <a:solidFill>
                      <a:srgbClr val="1FA2FF"/>
                    </a:solidFill>
                  </a:tcPr>
                </a:tc>
                <a:extLst>
                  <a:ext uri="{0D108BD9-81ED-4DB2-BD59-A6C34878D82A}">
                    <a16:rowId xmlns:a16="http://schemas.microsoft.com/office/drawing/2014/main" val="4158793117"/>
                  </a:ext>
                </a:extLst>
              </a:tr>
            </a:tbl>
          </a:graphicData>
        </a:graphic>
      </p:graphicFrame>
      <p:cxnSp>
        <p:nvCxnSpPr>
          <p:cNvPr id="7" name="Straight Connector 6">
            <a:extLst>
              <a:ext uri="{FF2B5EF4-FFF2-40B4-BE49-F238E27FC236}">
                <a16:creationId xmlns:a16="http://schemas.microsoft.com/office/drawing/2014/main" id="{3921D482-6E95-47C8-4067-FE4E1E938DE6}"/>
              </a:ext>
            </a:extLst>
          </p:cNvPr>
          <p:cNvCxnSpPr>
            <a:cxnSpLocks/>
          </p:cNvCxnSpPr>
          <p:nvPr/>
        </p:nvCxnSpPr>
        <p:spPr>
          <a:xfrm flipH="1" flipV="1">
            <a:off x="1057110" y="6022709"/>
            <a:ext cx="6460" cy="767030"/>
          </a:xfrm>
          <a:prstGeom prst="line">
            <a:avLst/>
          </a:prstGeom>
          <a:ln w="12700">
            <a:solidFill>
              <a:srgbClr val="E5E4E2"/>
            </a:solidFill>
            <a:tailEnd type="non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78FB55-B45F-ADAE-2EE6-07A59C01AE5A}"/>
              </a:ext>
            </a:extLst>
          </p:cNvPr>
          <p:cNvSpPr txBox="1"/>
          <p:nvPr/>
        </p:nvSpPr>
        <p:spPr>
          <a:xfrm>
            <a:off x="1131830" y="6252336"/>
            <a:ext cx="3619837" cy="307777"/>
          </a:xfrm>
          <a:prstGeom prst="rect">
            <a:avLst/>
          </a:prstGeom>
          <a:noFill/>
        </p:spPr>
        <p:txBody>
          <a:bodyPr wrap="none" rtlCol="0" anchor="ctr">
            <a:spAutoFit/>
          </a:bodyPr>
          <a:lstStyle/>
          <a:p>
            <a:r>
              <a:rPr lang="en-US" sz="1400">
                <a:solidFill>
                  <a:srgbClr val="E5E4E2"/>
                </a:solidFill>
                <a:latin typeface="Open Sans" panose="020B0606030504020204" pitchFamily="34" charset="0"/>
                <a:ea typeface="Open Sans" panose="020B0606030504020204" pitchFamily="34" charset="0"/>
                <a:cs typeface="Open Sans" panose="020B0606030504020204" pitchFamily="34" charset="0"/>
              </a:rPr>
              <a:t>TSXV: </a:t>
            </a:r>
            <a:r>
              <a:rPr lang="en-US" sz="1400" b="1">
                <a:solidFill>
                  <a:srgbClr val="E5E4E2"/>
                </a:solidFill>
                <a:latin typeface="Open Sans" panose="020B0606030504020204" pitchFamily="34" charset="0"/>
                <a:ea typeface="Open Sans" panose="020B0606030504020204" pitchFamily="34" charset="0"/>
                <a:cs typeface="Open Sans" panose="020B0606030504020204" pitchFamily="34" charset="0"/>
              </a:rPr>
              <a:t>SALT </a:t>
            </a:r>
            <a:r>
              <a:rPr lang="en-US" sz="1400"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 OTCQB: </a:t>
            </a:r>
            <a:r>
              <a:rPr lang="en-US" sz="1400" b="1"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REMRF </a:t>
            </a:r>
            <a:r>
              <a:rPr lang="en-US" sz="1400"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 FSE: </a:t>
            </a:r>
            <a:r>
              <a:rPr lang="en-US" sz="1400" b="1"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9D00</a:t>
            </a:r>
            <a:endParaRPr lang="en-US" sz="1400" b="1">
              <a:solidFill>
                <a:srgbClr val="E5E4E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07C7891E-A65F-9EBA-583A-118DB860BADE}"/>
              </a:ext>
            </a:extLst>
          </p:cNvPr>
          <p:cNvPicPr>
            <a:picLocks noChangeAspect="1"/>
          </p:cNvPicPr>
          <p:nvPr/>
        </p:nvPicPr>
        <p:blipFill>
          <a:blip r:embed="rId5"/>
          <a:stretch>
            <a:fillRect/>
          </a:stretch>
        </p:blipFill>
        <p:spPr>
          <a:xfrm>
            <a:off x="233982" y="6034656"/>
            <a:ext cx="586800" cy="750600"/>
          </a:xfrm>
          <a:prstGeom prst="rect">
            <a:avLst/>
          </a:prstGeom>
        </p:spPr>
      </p:pic>
      <p:sp>
        <p:nvSpPr>
          <p:cNvPr id="16" name="Slide Number Placeholder 3">
            <a:extLst>
              <a:ext uri="{FF2B5EF4-FFF2-40B4-BE49-F238E27FC236}">
                <a16:creationId xmlns:a16="http://schemas.microsoft.com/office/drawing/2014/main" id="{F268B88F-586D-05B9-62EB-6D2591B58F57}"/>
              </a:ext>
            </a:extLst>
          </p:cNvPr>
          <p:cNvSpPr txBox="1">
            <a:spLocks/>
          </p:cNvSpPr>
          <p:nvPr/>
        </p:nvSpPr>
        <p:spPr>
          <a:xfrm>
            <a:off x="11747500" y="6126163"/>
            <a:ext cx="4733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50156F-3BD5-4107-88D7-5D6FD17D4C40}" type="slidenum">
              <a:rPr lang="en-CA" b="1" smtClean="0">
                <a:solidFill>
                  <a:srgbClr val="ECF0F1"/>
                </a:solidFill>
              </a:rPr>
              <a:pPr algn="ctr"/>
              <a:t>22</a:t>
            </a:fld>
            <a:endParaRPr lang="en-CA" b="1">
              <a:solidFill>
                <a:srgbClr val="ECF0F1"/>
              </a:solidFill>
            </a:endParaRPr>
          </a:p>
        </p:txBody>
      </p:sp>
      <p:sp>
        <p:nvSpPr>
          <p:cNvPr id="17" name="Rectangle 16">
            <a:extLst>
              <a:ext uri="{FF2B5EF4-FFF2-40B4-BE49-F238E27FC236}">
                <a16:creationId xmlns:a16="http://schemas.microsoft.com/office/drawing/2014/main" id="{B5BCCB2F-AB1B-BE7C-8218-A6515351034E}"/>
              </a:ext>
            </a:extLst>
          </p:cNvPr>
          <p:cNvSpPr/>
          <p:nvPr/>
        </p:nvSpPr>
        <p:spPr>
          <a:xfrm rot="16200000">
            <a:off x="5528408" y="-5525221"/>
            <a:ext cx="1134086" cy="12190902"/>
          </a:xfrm>
          <a:prstGeom prst="rect">
            <a:avLst/>
          </a:prstGeom>
          <a:gradFill>
            <a:gsLst>
              <a:gs pos="10000">
                <a:schemeClr val="tx1">
                  <a:alpha val="0"/>
                </a:schemeClr>
              </a:gs>
              <a:gs pos="100000">
                <a:schemeClr val="tx1">
                  <a:alpha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itle 1">
            <a:extLst>
              <a:ext uri="{FF2B5EF4-FFF2-40B4-BE49-F238E27FC236}">
                <a16:creationId xmlns:a16="http://schemas.microsoft.com/office/drawing/2014/main" id="{F646467E-1AD0-906B-3286-8B16406CB018}"/>
              </a:ext>
            </a:extLst>
          </p:cNvPr>
          <p:cNvSpPr txBox="1">
            <a:spLocks/>
          </p:cNvSpPr>
          <p:nvPr/>
        </p:nvSpPr>
        <p:spPr>
          <a:xfrm>
            <a:off x="838200" y="136525"/>
            <a:ext cx="10515600" cy="565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rgbClr val="E5E4E2"/>
                </a:solidFill>
              </a:rPr>
              <a:t>Resources &amp; Reserves</a:t>
            </a:r>
            <a:endParaRPr lang="en-CA">
              <a:solidFill>
                <a:srgbClr val="E5E4E2"/>
              </a:solidFill>
            </a:endParaRPr>
          </a:p>
        </p:txBody>
      </p:sp>
      <p:cxnSp>
        <p:nvCxnSpPr>
          <p:cNvPr id="19" name="Straight Connector 18">
            <a:extLst>
              <a:ext uri="{FF2B5EF4-FFF2-40B4-BE49-F238E27FC236}">
                <a16:creationId xmlns:a16="http://schemas.microsoft.com/office/drawing/2014/main" id="{66109F8B-DCF2-35FB-82BB-77E1CB2DD053}"/>
              </a:ext>
            </a:extLst>
          </p:cNvPr>
          <p:cNvCxnSpPr>
            <a:cxnSpLocks/>
          </p:cNvCxnSpPr>
          <p:nvPr/>
        </p:nvCxnSpPr>
        <p:spPr>
          <a:xfrm>
            <a:off x="315212" y="701964"/>
            <a:ext cx="207225" cy="0"/>
          </a:xfrm>
          <a:prstGeom prst="line">
            <a:avLst/>
          </a:prstGeom>
          <a:ln w="38100">
            <a:solidFill>
              <a:srgbClr val="1FA2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A27CECE-E15E-DFB7-203C-A5D6B8821432}"/>
              </a:ext>
            </a:extLst>
          </p:cNvPr>
          <p:cNvSpPr/>
          <p:nvPr/>
        </p:nvSpPr>
        <p:spPr>
          <a:xfrm>
            <a:off x="315212" y="0"/>
            <a:ext cx="207225" cy="632629"/>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3" name="Group 22">
            <a:extLst>
              <a:ext uri="{FF2B5EF4-FFF2-40B4-BE49-F238E27FC236}">
                <a16:creationId xmlns:a16="http://schemas.microsoft.com/office/drawing/2014/main" id="{2B39463C-B279-8418-8517-8BBEA209C95F}"/>
              </a:ext>
            </a:extLst>
          </p:cNvPr>
          <p:cNvGrpSpPr/>
          <p:nvPr/>
        </p:nvGrpSpPr>
        <p:grpSpPr>
          <a:xfrm>
            <a:off x="5651145" y="3185972"/>
            <a:ext cx="5955345" cy="1829485"/>
            <a:chOff x="6096000" y="6004842"/>
            <a:chExt cx="5424054" cy="1829485"/>
          </a:xfrm>
        </p:grpSpPr>
        <p:sp>
          <p:nvSpPr>
            <p:cNvPr id="25" name="TextBox 24">
              <a:extLst>
                <a:ext uri="{FF2B5EF4-FFF2-40B4-BE49-F238E27FC236}">
                  <a16:creationId xmlns:a16="http://schemas.microsoft.com/office/drawing/2014/main" id="{A44AEFA1-7A1D-354F-5673-12D999812A9E}"/>
                </a:ext>
              </a:extLst>
            </p:cNvPr>
            <p:cNvSpPr txBox="1"/>
            <p:nvPr/>
          </p:nvSpPr>
          <p:spPr>
            <a:xfrm>
              <a:off x="6107529" y="6187722"/>
              <a:ext cx="5412525" cy="1646605"/>
            </a:xfrm>
            <a:prstGeom prst="rect">
              <a:avLst/>
            </a:prstGeom>
            <a:noFill/>
          </p:spPr>
          <p:txBody>
            <a:bodyPr wrap="square" rtlCol="0">
              <a:spAutoFit/>
            </a:bodyPr>
            <a:lstStyle/>
            <a:p>
              <a:pPr algn="l">
                <a:spcAft>
                  <a:spcPts val="600"/>
                </a:spcAft>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Notes:</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CIM (2014) definitions were followed for Mineral Resources.</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Mineral Resources are estimated without a reporting cut-off grade.  Reasonable Prospects for Eventual Economic Extraction were instead demonstrated by reporting within Mineable “Stope” </a:t>
              </a:r>
              <a:r>
                <a:rPr lang="en-US" sz="800" i="1" err="1">
                  <a:solidFill>
                    <a:srgbClr val="E5E4E2"/>
                  </a:solidFill>
                  <a:latin typeface="Open Sans" panose="020B0606030504020204" pitchFamily="34" charset="0"/>
                  <a:ea typeface="Open Sans" panose="020B0606030504020204" pitchFamily="34" charset="0"/>
                  <a:cs typeface="Open Sans" panose="020B0606030504020204" pitchFamily="34" charset="0"/>
                </a:rPr>
                <a:t>Optimised</a:t>
              </a: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 (MSO) shapes, with a minimum height of 5 m, minimum width of 20 m, length of 40 m, and minimum grade of 90% NaCl, with a 5 m minimum pillar width between shapes. </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Bulk density is 2.16 t/m3. </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Mineral Resources that are not Mineral Reserves do not have demonstrated economic viability. </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Mineral Resources are inclusive of Mineral Reserves. </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Salt prices are not directly incorporated into the Mineral Resource MSO minimum target grades, however, the mean Mineral Resource grades exceed the 95.0% NaCl (± 0.5%) specification outlined in ASTM Designation D632-12 (2012). </a:t>
              </a:r>
            </a:p>
            <a:p>
              <a:pPr marL="228600" indent="-228600" algn="l">
                <a:buFont typeface="+mj-lt"/>
                <a:buAutoNum type="arabicPeriod"/>
              </a:pPr>
              <a:r>
                <a:rPr lang="en-US" sz="800" i="1">
                  <a:solidFill>
                    <a:srgbClr val="E5E4E2"/>
                  </a:solidFill>
                  <a:latin typeface="Open Sans" panose="020B0606030504020204" pitchFamily="34" charset="0"/>
                  <a:ea typeface="Open Sans" panose="020B0606030504020204" pitchFamily="34" charset="0"/>
                  <a:cs typeface="Open Sans" panose="020B0606030504020204" pitchFamily="34" charset="0"/>
                </a:rPr>
                <a:t>Numbers may not add due to rounding. </a:t>
              </a:r>
              <a:endParaRPr lang="en-CA" sz="800" i="1">
                <a:solidFill>
                  <a:srgbClr val="E5E4E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8" name="Straight Connector 27">
              <a:extLst>
                <a:ext uri="{FF2B5EF4-FFF2-40B4-BE49-F238E27FC236}">
                  <a16:creationId xmlns:a16="http://schemas.microsoft.com/office/drawing/2014/main" id="{0EA0A8AC-4AE0-F5F5-4C5A-72254285E927}"/>
                </a:ext>
              </a:extLst>
            </p:cNvPr>
            <p:cNvCxnSpPr>
              <a:cxnSpLocks/>
            </p:cNvCxnSpPr>
            <p:nvPr/>
          </p:nvCxnSpPr>
          <p:spPr>
            <a:xfrm>
              <a:off x="6096000" y="6004842"/>
              <a:ext cx="5424054" cy="0"/>
            </a:xfrm>
            <a:prstGeom prst="line">
              <a:avLst/>
            </a:prstGeom>
            <a:ln>
              <a:solidFill>
                <a:srgbClr val="E5E4E2"/>
              </a:solidFill>
            </a:ln>
          </p:spPr>
          <p:style>
            <a:lnRef idx="1">
              <a:schemeClr val="accent1"/>
            </a:lnRef>
            <a:fillRef idx="0">
              <a:schemeClr val="accent1"/>
            </a:fillRef>
            <a:effectRef idx="0">
              <a:schemeClr val="accent1"/>
            </a:effectRef>
            <a:fontRef idx="minor">
              <a:schemeClr val="tx1"/>
            </a:fontRef>
          </p:style>
        </p:cxnSp>
      </p:grpSp>
      <p:graphicFrame>
        <p:nvGraphicFramePr>
          <p:cNvPr id="3" name="Table 3">
            <a:extLst>
              <a:ext uri="{FF2B5EF4-FFF2-40B4-BE49-F238E27FC236}">
                <a16:creationId xmlns:a16="http://schemas.microsoft.com/office/drawing/2014/main" id="{3DE12E13-E36F-3B1E-D29C-90AE484C48C6}"/>
              </a:ext>
            </a:extLst>
          </p:cNvPr>
          <p:cNvGraphicFramePr>
            <a:graphicFrameLocks noGrp="1"/>
          </p:cNvGraphicFramePr>
          <p:nvPr>
            <p:extLst>
              <p:ext uri="{D42A27DB-BD31-4B8C-83A1-F6EECF244321}">
                <p14:modId xmlns:p14="http://schemas.microsoft.com/office/powerpoint/2010/main" val="1056588649"/>
              </p:ext>
            </p:extLst>
          </p:nvPr>
        </p:nvGraphicFramePr>
        <p:xfrm>
          <a:off x="418824" y="1345419"/>
          <a:ext cx="5067300" cy="847944"/>
        </p:xfrm>
        <a:graphic>
          <a:graphicData uri="http://schemas.openxmlformats.org/drawingml/2006/table">
            <a:tbl>
              <a:tblPr firstRow="1" bandRow="1">
                <a:tableStyleId>{5C22544A-7EE6-4342-B048-85BDC9FD1C3A}</a:tableStyleId>
              </a:tblPr>
              <a:tblGrid>
                <a:gridCol w="1061255">
                  <a:extLst>
                    <a:ext uri="{9D8B030D-6E8A-4147-A177-3AD203B41FA5}">
                      <a16:colId xmlns:a16="http://schemas.microsoft.com/office/drawing/2014/main" val="1212225776"/>
                    </a:ext>
                  </a:extLst>
                </a:gridCol>
                <a:gridCol w="1321311">
                  <a:extLst>
                    <a:ext uri="{9D8B030D-6E8A-4147-A177-3AD203B41FA5}">
                      <a16:colId xmlns:a16="http://schemas.microsoft.com/office/drawing/2014/main" val="3341270843"/>
                    </a:ext>
                  </a:extLst>
                </a:gridCol>
                <a:gridCol w="1186484">
                  <a:extLst>
                    <a:ext uri="{9D8B030D-6E8A-4147-A177-3AD203B41FA5}">
                      <a16:colId xmlns:a16="http://schemas.microsoft.com/office/drawing/2014/main" val="2003235565"/>
                    </a:ext>
                  </a:extLst>
                </a:gridCol>
                <a:gridCol w="1498250">
                  <a:extLst>
                    <a:ext uri="{9D8B030D-6E8A-4147-A177-3AD203B41FA5}">
                      <a16:colId xmlns:a16="http://schemas.microsoft.com/office/drawing/2014/main" val="759736973"/>
                    </a:ext>
                  </a:extLst>
                </a:gridCol>
              </a:tblGrid>
              <a:tr h="431307">
                <a:tc>
                  <a:txBody>
                    <a:bodyPr/>
                    <a:lstStyle/>
                    <a:p>
                      <a:pPr algn="ctr"/>
                      <a:r>
                        <a:rPr lang="en-US" sz="1100">
                          <a:latin typeface="Open Sans" panose="020B0606030504020204" pitchFamily="34" charset="0"/>
                          <a:ea typeface="Open Sans" panose="020B0606030504020204" pitchFamily="34" charset="0"/>
                          <a:cs typeface="Open Sans" panose="020B0606030504020204" pitchFamily="34" charset="0"/>
                        </a:rPr>
                        <a:t>Reserve Class</a:t>
                      </a:r>
                      <a:endParaRPr lang="en-CA" sz="1100" baseline="30000">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Grade (% NaCl)</a:t>
                      </a: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Tonnes (Mt)</a:t>
                      </a: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Contained NaCl (MT)</a:t>
                      </a:r>
                    </a:p>
                  </a:txBody>
                  <a:tcPr anchor="ctr">
                    <a:solidFill>
                      <a:schemeClr val="tx1">
                        <a:lumMod val="50000"/>
                      </a:schemeClr>
                    </a:solidFill>
                  </a:tcPr>
                </a:tc>
                <a:extLst>
                  <a:ext uri="{0D108BD9-81ED-4DB2-BD59-A6C34878D82A}">
                    <a16:rowId xmlns:a16="http://schemas.microsoft.com/office/drawing/2014/main" val="3355069907"/>
                  </a:ext>
                </a:extLst>
              </a:tr>
              <a:tr h="416637">
                <a:tc>
                  <a:txBody>
                    <a:bodyPr/>
                    <a:lstStyle/>
                    <a:p>
                      <a:pPr marL="0" algn="ctr" defTabSz="914217" rtl="0" eaLnBrk="1" latinLnBrk="0" hangingPunct="1"/>
                      <a:r>
                        <a:rPr lang="en-US" sz="1200" b="1" kern="1200">
                          <a:solidFill>
                            <a:schemeClr val="dk1"/>
                          </a:solidFill>
                          <a:latin typeface="Open Sans" panose="020B0606030504020204" pitchFamily="34" charset="0"/>
                          <a:ea typeface="Open Sans" panose="020B0606030504020204" pitchFamily="34" charset="0"/>
                          <a:cs typeface="Open Sans" panose="020B0606030504020204" pitchFamily="34" charset="0"/>
                        </a:rPr>
                        <a:t>Probable</a:t>
                      </a:r>
                      <a:endParaRPr lang="en-CA" sz="1200" b="1" kern="120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algn="ctr" defTabSz="914217" rtl="0" eaLnBrk="1" latinLnBrk="0" hangingPunct="1"/>
                      <a:r>
                        <a:rPr lang="en-CA" sz="1200" b="0" kern="1200">
                          <a:solidFill>
                            <a:schemeClr val="dk1"/>
                          </a:solidFill>
                          <a:latin typeface="Open Sans" panose="020B0606030504020204" pitchFamily="34" charset="0"/>
                          <a:ea typeface="Open Sans" panose="020B0606030504020204" pitchFamily="34" charset="0"/>
                          <a:cs typeface="Open Sans" panose="020B0606030504020204" pitchFamily="34" charset="0"/>
                        </a:rPr>
                        <a:t>96.0</a:t>
                      </a:r>
                    </a:p>
                  </a:txBody>
                  <a:tcPr anchor="ctr"/>
                </a:tc>
                <a:tc>
                  <a:txBody>
                    <a:bodyPr/>
                    <a:lstStyle/>
                    <a:p>
                      <a:pPr marL="0" algn="ctr" defTabSz="914217" rtl="0" eaLnBrk="1" latinLnBrk="0" hangingPunct="1"/>
                      <a:r>
                        <a:rPr lang="en-CA" sz="1200" kern="1200">
                          <a:solidFill>
                            <a:schemeClr val="dk1"/>
                          </a:solidFill>
                          <a:latin typeface="Open Sans" panose="020B0606030504020204" pitchFamily="34" charset="0"/>
                          <a:ea typeface="Open Sans" panose="020B0606030504020204" pitchFamily="34" charset="0"/>
                          <a:cs typeface="Open Sans" panose="020B0606030504020204" pitchFamily="34" charset="0"/>
                        </a:rPr>
                        <a:t>88.1</a:t>
                      </a:r>
                    </a:p>
                  </a:txBody>
                  <a:tcPr anchor="ctr"/>
                </a:tc>
                <a:tc>
                  <a:txBody>
                    <a:bodyPr/>
                    <a:lstStyle/>
                    <a:p>
                      <a:pPr marL="0" algn="ctr" defTabSz="914217" rtl="0" eaLnBrk="1" latinLnBrk="0" hangingPunct="1"/>
                      <a:r>
                        <a:rPr lang="en-CA" sz="1200" kern="1200">
                          <a:solidFill>
                            <a:schemeClr val="dk1"/>
                          </a:solidFill>
                          <a:latin typeface="Open Sans" panose="020B0606030504020204" pitchFamily="34" charset="0"/>
                          <a:ea typeface="Open Sans" panose="020B0606030504020204" pitchFamily="34" charset="0"/>
                          <a:cs typeface="Open Sans" panose="020B0606030504020204" pitchFamily="34" charset="0"/>
                        </a:rPr>
                        <a:t>84.5</a:t>
                      </a:r>
                    </a:p>
                  </a:txBody>
                  <a:tcPr anchor="ctr"/>
                </a:tc>
                <a:extLst>
                  <a:ext uri="{0D108BD9-81ED-4DB2-BD59-A6C34878D82A}">
                    <a16:rowId xmlns:a16="http://schemas.microsoft.com/office/drawing/2014/main" val="3267524527"/>
                  </a:ext>
                </a:extLst>
              </a:tr>
            </a:tbl>
          </a:graphicData>
        </a:graphic>
      </p:graphicFrame>
    </p:spTree>
    <p:extLst>
      <p:ext uri="{BB962C8B-B14F-4D97-AF65-F5344CB8AC3E}">
        <p14:creationId xmlns:p14="http://schemas.microsoft.com/office/powerpoint/2010/main" val="59549344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5CC1C3-7104-2F80-E9C0-BD4CBE244F89}"/>
              </a:ext>
            </a:extLst>
          </p:cNvPr>
          <p:cNvSpPr>
            <a:spLocks noGrp="1"/>
          </p:cNvSpPr>
          <p:nvPr>
            <p:ph idx="1"/>
          </p:nvPr>
        </p:nvSpPr>
        <p:spPr>
          <a:xfrm>
            <a:off x="838200" y="1114425"/>
            <a:ext cx="10515600" cy="4781550"/>
          </a:xfrm>
        </p:spPr>
        <p:txBody>
          <a:bodyPr>
            <a:normAutofit/>
          </a:bodyPr>
          <a:lstStyle/>
          <a:p>
            <a:pPr marL="0" indent="0">
              <a:buNone/>
            </a:pPr>
            <a:r>
              <a:rPr lang="en-CA"/>
              <a:t>Atlas Salt Office</a:t>
            </a:r>
          </a:p>
        </p:txBody>
      </p:sp>
      <p:cxnSp>
        <p:nvCxnSpPr>
          <p:cNvPr id="5" name="Straight Connector 4">
            <a:extLst>
              <a:ext uri="{FF2B5EF4-FFF2-40B4-BE49-F238E27FC236}">
                <a16:creationId xmlns:a16="http://schemas.microsoft.com/office/drawing/2014/main" id="{9F1F0FC4-0CDE-6683-1D44-608C797F99A2}"/>
              </a:ext>
            </a:extLst>
          </p:cNvPr>
          <p:cNvCxnSpPr>
            <a:cxnSpLocks/>
          </p:cNvCxnSpPr>
          <p:nvPr/>
        </p:nvCxnSpPr>
        <p:spPr>
          <a:xfrm flipH="1">
            <a:off x="932873" y="1483105"/>
            <a:ext cx="3448627" cy="0"/>
          </a:xfrm>
          <a:prstGeom prst="line">
            <a:avLst/>
          </a:prstGeom>
          <a:ln w="12700">
            <a:solidFill>
              <a:srgbClr val="6A6B69"/>
            </a:solidFill>
            <a:tailEnd type="non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AF6B4C0-8C4D-223D-8269-B620BE0B7742}"/>
              </a:ext>
            </a:extLst>
          </p:cNvPr>
          <p:cNvSpPr txBox="1"/>
          <p:nvPr/>
        </p:nvSpPr>
        <p:spPr>
          <a:xfrm>
            <a:off x="838200" y="1483104"/>
            <a:ext cx="6096000" cy="1477328"/>
          </a:xfrm>
          <a:prstGeom prst="rect">
            <a:avLst/>
          </a:prstGeom>
          <a:noFill/>
        </p:spPr>
        <p:txBody>
          <a:bodyPr wrap="square" lIns="91440" tIns="45720" rIns="91440" bIns="45720" anchor="t">
            <a:spAutoFit/>
          </a:bodyPr>
          <a:lstStyle/>
          <a:p>
            <a:pPr marL="0" indent="0">
              <a:buNone/>
            </a:pPr>
            <a:r>
              <a:rPr lang="en-US">
                <a:solidFill>
                  <a:srgbClr val="59585C"/>
                </a:solidFill>
                <a:latin typeface="Open Sans"/>
                <a:ea typeface="Open Sans"/>
                <a:cs typeface="Open Sans"/>
              </a:rPr>
              <a:t>100 New Gower Street, Suite 910</a:t>
            </a:r>
          </a:p>
          <a:p>
            <a:pPr marL="0" indent="0">
              <a:buNone/>
            </a:pPr>
            <a:r>
              <a:rPr lang="en-US">
                <a:solidFill>
                  <a:srgbClr val="59585C"/>
                </a:solidFill>
                <a:latin typeface="Open Sans"/>
                <a:ea typeface="Open Sans"/>
                <a:cs typeface="Open Sans"/>
              </a:rPr>
              <a:t>St. John's, NL</a:t>
            </a:r>
          </a:p>
          <a:p>
            <a:pPr marL="0" indent="0">
              <a:buNone/>
            </a:pPr>
            <a:r>
              <a:rPr lang="en-US">
                <a:solidFill>
                  <a:srgbClr val="59585C"/>
                </a:solidFill>
                <a:latin typeface="Open Sans"/>
                <a:ea typeface="Open Sans"/>
                <a:cs typeface="Open Sans"/>
              </a:rPr>
              <a:t>A1C 6K3</a:t>
            </a:r>
          </a:p>
          <a:p>
            <a:pPr marL="0" indent="0">
              <a:buNone/>
            </a:pPr>
            <a:r>
              <a:rPr lang="en-US">
                <a:solidFill>
                  <a:srgbClr val="59585C"/>
                </a:solidFill>
                <a:latin typeface="Open Sans"/>
                <a:ea typeface="Open Sans"/>
                <a:cs typeface="Open Sans"/>
              </a:rPr>
              <a:t>(709) 739-9545</a:t>
            </a:r>
          </a:p>
          <a:p>
            <a:pPr marL="0" indent="0">
              <a:buNone/>
            </a:pPr>
            <a:r>
              <a:rPr lang="en-US">
                <a:solidFill>
                  <a:srgbClr val="59585C"/>
                </a:solidFill>
                <a:latin typeface="Open Sans"/>
                <a:ea typeface="Open Sans"/>
                <a:cs typeface="Open Sans"/>
                <a:hlinkClick r:id="rId2"/>
              </a:rPr>
              <a:t>investors@atlassalt.com</a:t>
            </a:r>
            <a:r>
              <a:rPr lang="en-US">
                <a:solidFill>
                  <a:srgbClr val="59585C"/>
                </a:solidFill>
                <a:latin typeface="Open Sans"/>
                <a:ea typeface="Open Sans"/>
                <a:cs typeface="Open Sans"/>
              </a:rPr>
              <a:t> </a:t>
            </a:r>
          </a:p>
        </p:txBody>
      </p:sp>
      <p:grpSp>
        <p:nvGrpSpPr>
          <p:cNvPr id="43" name="Group 42">
            <a:extLst>
              <a:ext uri="{FF2B5EF4-FFF2-40B4-BE49-F238E27FC236}">
                <a16:creationId xmlns:a16="http://schemas.microsoft.com/office/drawing/2014/main" id="{DEB826CD-1577-91D8-7B23-DCC13D4FD2AF}"/>
              </a:ext>
            </a:extLst>
          </p:cNvPr>
          <p:cNvGrpSpPr/>
          <p:nvPr/>
        </p:nvGrpSpPr>
        <p:grpSpPr>
          <a:xfrm>
            <a:off x="825361" y="3316092"/>
            <a:ext cx="6001327" cy="954107"/>
            <a:chOff x="838200" y="3443644"/>
            <a:chExt cx="6001327" cy="954107"/>
          </a:xfrm>
        </p:grpSpPr>
        <p:sp>
          <p:nvSpPr>
            <p:cNvPr id="14" name="TextBox 13">
              <a:extLst>
                <a:ext uri="{FF2B5EF4-FFF2-40B4-BE49-F238E27FC236}">
                  <a16:creationId xmlns:a16="http://schemas.microsoft.com/office/drawing/2014/main" id="{C13D9CE3-677C-B486-8B90-AE306396327A}"/>
                </a:ext>
              </a:extLst>
            </p:cNvPr>
            <p:cNvSpPr txBox="1"/>
            <p:nvPr/>
          </p:nvSpPr>
          <p:spPr>
            <a:xfrm>
              <a:off x="838200" y="3443644"/>
              <a:ext cx="6001327" cy="369332"/>
            </a:xfrm>
            <a:prstGeom prst="rect">
              <a:avLst/>
            </a:prstGeom>
            <a:noFill/>
          </p:spPr>
          <p:txBody>
            <a:bodyPr wrap="square">
              <a:spAutoFit/>
            </a:bodyPr>
            <a:lstStyle/>
            <a:p>
              <a:pPr>
                <a:lnSpc>
                  <a:spcPct val="90000"/>
                </a:lnSpc>
                <a:spcBef>
                  <a:spcPts val="1000"/>
                </a:spcBef>
              </a:pPr>
              <a:r>
                <a:rPr lang="en-CA" sz="2000">
                  <a:solidFill>
                    <a:srgbClr val="3A393C"/>
                  </a:solidFill>
                  <a:latin typeface="Open Sans SemiBold" panose="020B0706030804020204" pitchFamily="34" charset="0"/>
                  <a:ea typeface="Open Sans SemiBold" panose="020B0706030804020204" pitchFamily="34" charset="0"/>
                  <a:cs typeface="Open Sans SemiBold" panose="020B0706030804020204" pitchFamily="34" charset="0"/>
                </a:rPr>
                <a:t>Atlas Salt Primary Contact</a:t>
              </a:r>
            </a:p>
          </p:txBody>
        </p:sp>
        <p:cxnSp>
          <p:nvCxnSpPr>
            <p:cNvPr id="15" name="Straight Connector 14">
              <a:extLst>
                <a:ext uri="{FF2B5EF4-FFF2-40B4-BE49-F238E27FC236}">
                  <a16:creationId xmlns:a16="http://schemas.microsoft.com/office/drawing/2014/main" id="{0DDBDDB2-307D-5A00-3CCD-A867443AEE9A}"/>
                </a:ext>
              </a:extLst>
            </p:cNvPr>
            <p:cNvCxnSpPr>
              <a:cxnSpLocks/>
            </p:cNvCxnSpPr>
            <p:nvPr/>
          </p:nvCxnSpPr>
          <p:spPr>
            <a:xfrm flipH="1">
              <a:off x="932872" y="3812976"/>
              <a:ext cx="3371649" cy="0"/>
            </a:xfrm>
            <a:prstGeom prst="line">
              <a:avLst/>
            </a:prstGeom>
            <a:ln w="12700">
              <a:solidFill>
                <a:srgbClr val="6A6B69"/>
              </a:solidFill>
              <a:tailEnd type="non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03D2D5-D0C5-985F-5972-B02DEFCBFDDF}"/>
                </a:ext>
              </a:extLst>
            </p:cNvPr>
            <p:cNvSpPr txBox="1"/>
            <p:nvPr/>
          </p:nvSpPr>
          <p:spPr>
            <a:xfrm>
              <a:off x="838200" y="3812976"/>
              <a:ext cx="3466321" cy="584775"/>
            </a:xfrm>
            <a:prstGeom prst="rect">
              <a:avLst/>
            </a:prstGeom>
            <a:noFill/>
          </p:spPr>
          <p:txBody>
            <a:bodyPr wrap="square">
              <a:spAutoFit/>
            </a:bodyPr>
            <a:lstStyle/>
            <a:p>
              <a:pPr defTabSz="228554"/>
              <a:r>
                <a:rPr lang="en-US" sz="1800" b="1">
                  <a:solidFill>
                    <a:srgbClr val="3A393C"/>
                  </a:solidFill>
                  <a:latin typeface="Open Sans" panose="020B0606030504020204" pitchFamily="34" charset="0"/>
                  <a:ea typeface="Open Sans" panose="020B0606030504020204" pitchFamily="34" charset="0"/>
                  <a:cs typeface="Open Sans" panose="020B0606030504020204" pitchFamily="34" charset="0"/>
                </a:rPr>
                <a:t>Alasdair Federico</a:t>
              </a:r>
              <a:br>
                <a:rPr lang="en-US" sz="1800" b="1">
                  <a:latin typeface="Open Sans" panose="020B0606030504020204" pitchFamily="34" charset="0"/>
                </a:rPr>
              </a:br>
              <a:r>
                <a:rPr lang="en-US" sz="1400">
                  <a:solidFill>
                    <a:srgbClr val="464549"/>
                  </a:solidFill>
                  <a:latin typeface="Open Sans" panose="020B0606030504020204" pitchFamily="34" charset="0"/>
                  <a:ea typeface="Open Sans" panose="020B0606030504020204" pitchFamily="34" charset="0"/>
                  <a:cs typeface="Open Sans" panose="020B0606030504020204" pitchFamily="34" charset="0"/>
                </a:rPr>
                <a:t>CFO</a:t>
              </a:r>
              <a:endParaRPr lang="en-US" sz="1800">
                <a:solidFill>
                  <a:srgbClr val="464549"/>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8" name="Straight Connector 17">
              <a:extLst>
                <a:ext uri="{FF2B5EF4-FFF2-40B4-BE49-F238E27FC236}">
                  <a16:creationId xmlns:a16="http://schemas.microsoft.com/office/drawing/2014/main" id="{41A53618-2389-F581-47C3-4D7A0D1BA4AF}"/>
                </a:ext>
              </a:extLst>
            </p:cNvPr>
            <p:cNvCxnSpPr>
              <a:cxnSpLocks/>
            </p:cNvCxnSpPr>
            <p:nvPr/>
          </p:nvCxnSpPr>
          <p:spPr>
            <a:xfrm flipH="1">
              <a:off x="932872" y="4392438"/>
              <a:ext cx="2008448" cy="0"/>
            </a:xfrm>
            <a:prstGeom prst="line">
              <a:avLst/>
            </a:prstGeom>
            <a:ln w="12700">
              <a:solidFill>
                <a:srgbClr val="6A6B69"/>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 name="Slide Number Placeholder 3">
            <a:extLst>
              <a:ext uri="{FF2B5EF4-FFF2-40B4-BE49-F238E27FC236}">
                <a16:creationId xmlns:a16="http://schemas.microsoft.com/office/drawing/2014/main" id="{F4C6AE6E-A46D-486D-A5AF-0002D536E950}"/>
              </a:ext>
            </a:extLst>
          </p:cNvPr>
          <p:cNvSpPr>
            <a:spLocks noGrp="1"/>
          </p:cNvSpPr>
          <p:nvPr>
            <p:ph type="sldNum" sz="quarter" idx="12"/>
          </p:nvPr>
        </p:nvSpPr>
        <p:spPr>
          <a:xfrm>
            <a:off x="11747500" y="6126163"/>
            <a:ext cx="473364" cy="365125"/>
          </a:xfrm>
        </p:spPr>
        <p:txBody>
          <a:bodyPr/>
          <a:lstStyle/>
          <a:p>
            <a:pPr marL="0" indent="0">
              <a:buFont typeface="+mj-lt"/>
              <a:buNone/>
            </a:pPr>
            <a:fld id="{C150156F-3BD5-4107-88D7-5D6FD17D4C40}" type="slidenum">
              <a:rPr lang="en-CA" smtClean="0"/>
              <a:pPr marL="0" indent="0">
                <a:buFont typeface="+mj-lt"/>
                <a:buNone/>
              </a:pPr>
              <a:t>23</a:t>
            </a:fld>
            <a:endParaRPr lang="en-CA"/>
          </a:p>
        </p:txBody>
      </p:sp>
      <p:cxnSp>
        <p:nvCxnSpPr>
          <p:cNvPr id="4" name="Straight Connector 3">
            <a:extLst>
              <a:ext uri="{FF2B5EF4-FFF2-40B4-BE49-F238E27FC236}">
                <a16:creationId xmlns:a16="http://schemas.microsoft.com/office/drawing/2014/main" id="{F781C5CE-D0E5-9985-E0B4-94FBE1FD0E78}"/>
              </a:ext>
            </a:extLst>
          </p:cNvPr>
          <p:cNvCxnSpPr>
            <a:cxnSpLocks/>
          </p:cNvCxnSpPr>
          <p:nvPr/>
        </p:nvCxnSpPr>
        <p:spPr>
          <a:xfrm flipH="1">
            <a:off x="932872" y="2995438"/>
            <a:ext cx="2619664" cy="0"/>
          </a:xfrm>
          <a:prstGeom prst="line">
            <a:avLst/>
          </a:prstGeom>
          <a:ln w="12700">
            <a:solidFill>
              <a:srgbClr val="6A6B69"/>
            </a:solidFill>
            <a:tailEnd type="none"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1D9E911-A46D-C637-09D2-36C1342B2ADD}"/>
              </a:ext>
            </a:extLst>
          </p:cNvPr>
          <p:cNvSpPr/>
          <p:nvPr/>
        </p:nvSpPr>
        <p:spPr>
          <a:xfrm>
            <a:off x="14207571" y="2363505"/>
            <a:ext cx="1287205" cy="798786"/>
          </a:xfrm>
          <a:prstGeom prst="rect">
            <a:avLst/>
          </a:prstGeom>
          <a:solidFill>
            <a:srgbClr val="2C3E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F6E002A-1D88-E9D8-1E2B-9D63CB93AFBD}"/>
              </a:ext>
            </a:extLst>
          </p:cNvPr>
          <p:cNvSpPr/>
          <p:nvPr/>
        </p:nvSpPr>
        <p:spPr>
          <a:xfrm>
            <a:off x="-1986081" y="2731891"/>
            <a:ext cx="1287205" cy="798786"/>
          </a:xfrm>
          <a:prstGeom prst="rect">
            <a:avLst/>
          </a:prstGeom>
          <a:solidFill>
            <a:srgbClr val="95A5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603F8B19-9F78-4448-8CB4-A15A15BF8B5F}"/>
              </a:ext>
            </a:extLst>
          </p:cNvPr>
          <p:cNvSpPr txBox="1"/>
          <p:nvPr/>
        </p:nvSpPr>
        <p:spPr>
          <a:xfrm>
            <a:off x="-1715953" y="144582"/>
            <a:ext cx="1515545" cy="461665"/>
          </a:xfrm>
          <a:prstGeom prst="rect">
            <a:avLst/>
          </a:prstGeom>
          <a:noFill/>
        </p:spPr>
        <p:txBody>
          <a:bodyPr wrap="square" rtlCol="0">
            <a:spAutoFit/>
          </a:bodyPr>
          <a:lstStyle/>
          <a:p>
            <a:r>
              <a:rPr lang="en-CA" sz="2400" b="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Text</a:t>
            </a:r>
          </a:p>
        </p:txBody>
      </p:sp>
      <p:sp>
        <p:nvSpPr>
          <p:cNvPr id="8" name="TextBox 7">
            <a:extLst>
              <a:ext uri="{FF2B5EF4-FFF2-40B4-BE49-F238E27FC236}">
                <a16:creationId xmlns:a16="http://schemas.microsoft.com/office/drawing/2014/main" id="{D076A688-93CF-D636-D3B7-0EA1214C0765}"/>
              </a:ext>
            </a:extLst>
          </p:cNvPr>
          <p:cNvSpPr txBox="1"/>
          <p:nvPr/>
        </p:nvSpPr>
        <p:spPr>
          <a:xfrm>
            <a:off x="-2903810" y="2117853"/>
            <a:ext cx="2950633" cy="461665"/>
          </a:xfrm>
          <a:prstGeom prst="rect">
            <a:avLst/>
          </a:prstGeom>
          <a:noFill/>
        </p:spPr>
        <p:txBody>
          <a:bodyPr wrap="square" rtlCol="0">
            <a:spAutoFit/>
          </a:bodyPr>
          <a:lstStyle/>
          <a:p>
            <a:pPr algn="ctr"/>
            <a:r>
              <a:rPr lang="en-CA" sz="2400" b="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Secondary Text</a:t>
            </a:r>
          </a:p>
        </p:txBody>
      </p:sp>
      <p:sp>
        <p:nvSpPr>
          <p:cNvPr id="16" name="TextBox 15">
            <a:extLst>
              <a:ext uri="{FF2B5EF4-FFF2-40B4-BE49-F238E27FC236}">
                <a16:creationId xmlns:a16="http://schemas.microsoft.com/office/drawing/2014/main" id="{E6AF79AE-6ECE-00A0-0D25-6A448A7E7BF8}"/>
              </a:ext>
            </a:extLst>
          </p:cNvPr>
          <p:cNvSpPr txBox="1"/>
          <p:nvPr/>
        </p:nvSpPr>
        <p:spPr>
          <a:xfrm>
            <a:off x="12410726" y="-695142"/>
            <a:ext cx="4542785" cy="461665"/>
          </a:xfrm>
          <a:prstGeom prst="rect">
            <a:avLst/>
          </a:prstGeom>
          <a:noFill/>
        </p:spPr>
        <p:txBody>
          <a:bodyPr wrap="square" rtlCol="0">
            <a:spAutoFit/>
          </a:bodyPr>
          <a:lstStyle/>
          <a:p>
            <a:pPr algn="ctr"/>
            <a:r>
              <a:rPr lang="en-CA" sz="2400" b="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Accents</a:t>
            </a:r>
          </a:p>
        </p:txBody>
      </p:sp>
      <p:sp>
        <p:nvSpPr>
          <p:cNvPr id="21" name="Rectangle 20">
            <a:extLst>
              <a:ext uri="{FF2B5EF4-FFF2-40B4-BE49-F238E27FC236}">
                <a16:creationId xmlns:a16="http://schemas.microsoft.com/office/drawing/2014/main" id="{78A0471A-E4B5-F7DC-E15F-8587987018A3}"/>
              </a:ext>
            </a:extLst>
          </p:cNvPr>
          <p:cNvSpPr/>
          <p:nvPr/>
        </p:nvSpPr>
        <p:spPr>
          <a:xfrm>
            <a:off x="-1843674" y="739057"/>
            <a:ext cx="1287205" cy="798786"/>
          </a:xfrm>
          <a:prstGeom prst="rect">
            <a:avLst/>
          </a:prstGeom>
          <a:solidFill>
            <a:srgbClr val="3333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4D0EF486-2B47-DB08-1363-01717160253C}"/>
              </a:ext>
            </a:extLst>
          </p:cNvPr>
          <p:cNvSpPr/>
          <p:nvPr/>
        </p:nvSpPr>
        <p:spPr>
          <a:xfrm>
            <a:off x="-1986081" y="3694086"/>
            <a:ext cx="1287205" cy="798786"/>
          </a:xfrm>
          <a:prstGeom prst="rect">
            <a:avLst/>
          </a:prstGeom>
          <a:solidFill>
            <a:srgbClr val="BDC3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1C7E3102-2BF7-2C56-6183-49833551361E}"/>
              </a:ext>
            </a:extLst>
          </p:cNvPr>
          <p:cNvSpPr/>
          <p:nvPr/>
        </p:nvSpPr>
        <p:spPr>
          <a:xfrm>
            <a:off x="-1986081" y="4712315"/>
            <a:ext cx="1287205" cy="798786"/>
          </a:xfrm>
          <a:prstGeom prst="rect">
            <a:avLst/>
          </a:prstGeom>
          <a:solidFill>
            <a:srgbClr val="E5E4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739F7433-C966-0840-B5DC-336116D33071}"/>
              </a:ext>
            </a:extLst>
          </p:cNvPr>
          <p:cNvSpPr/>
          <p:nvPr/>
        </p:nvSpPr>
        <p:spPr>
          <a:xfrm>
            <a:off x="14207572" y="3325700"/>
            <a:ext cx="1287205" cy="798786"/>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076E3556-BE8A-4A66-FF97-CAE20BD558F6}"/>
              </a:ext>
            </a:extLst>
          </p:cNvPr>
          <p:cNvSpPr/>
          <p:nvPr/>
        </p:nvSpPr>
        <p:spPr>
          <a:xfrm>
            <a:off x="13991568" y="-27432"/>
            <a:ext cx="1287205" cy="798786"/>
          </a:xfrm>
          <a:prstGeom prst="rect">
            <a:avLst/>
          </a:prstGeom>
          <a:solidFill>
            <a:srgbClr val="1FA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a:extLst>
              <a:ext uri="{FF2B5EF4-FFF2-40B4-BE49-F238E27FC236}">
                <a16:creationId xmlns:a16="http://schemas.microsoft.com/office/drawing/2014/main" id="{07B90D7C-448A-F7DA-06EB-55471BC645A8}"/>
              </a:ext>
            </a:extLst>
          </p:cNvPr>
          <p:cNvSpPr txBox="1"/>
          <p:nvPr/>
        </p:nvSpPr>
        <p:spPr>
          <a:xfrm>
            <a:off x="13319466" y="1564767"/>
            <a:ext cx="2950633" cy="830997"/>
          </a:xfrm>
          <a:prstGeom prst="rect">
            <a:avLst/>
          </a:prstGeom>
          <a:noFill/>
        </p:spPr>
        <p:txBody>
          <a:bodyPr wrap="square" rtlCol="0">
            <a:spAutoFit/>
          </a:bodyPr>
          <a:lstStyle/>
          <a:p>
            <a:pPr algn="ctr"/>
            <a:r>
              <a:rPr lang="en-CA" sz="2400" b="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Contrast Background</a:t>
            </a:r>
          </a:p>
        </p:txBody>
      </p:sp>
      <p:sp>
        <p:nvSpPr>
          <p:cNvPr id="33" name="Rectangle 32">
            <a:extLst>
              <a:ext uri="{FF2B5EF4-FFF2-40B4-BE49-F238E27FC236}">
                <a16:creationId xmlns:a16="http://schemas.microsoft.com/office/drawing/2014/main" id="{5D91B8C8-324A-CB60-CED3-A3E213373D4B}"/>
              </a:ext>
            </a:extLst>
          </p:cNvPr>
          <p:cNvSpPr/>
          <p:nvPr/>
        </p:nvSpPr>
        <p:spPr>
          <a:xfrm>
            <a:off x="5841597" y="0"/>
            <a:ext cx="6350403" cy="6858000"/>
          </a:xfrm>
          <a:custGeom>
            <a:avLst/>
            <a:gdLst>
              <a:gd name="connsiteX0" fmla="*/ 0 w 6350403"/>
              <a:gd name="connsiteY0" fmla="*/ 0 h 6858000"/>
              <a:gd name="connsiteX1" fmla="*/ 6350403 w 6350403"/>
              <a:gd name="connsiteY1" fmla="*/ 0 h 6858000"/>
              <a:gd name="connsiteX2" fmla="*/ 6350403 w 6350403"/>
              <a:gd name="connsiteY2" fmla="*/ 6858000 h 6858000"/>
              <a:gd name="connsiteX3" fmla="*/ 0 w 6350403"/>
              <a:gd name="connsiteY3" fmla="*/ 6858000 h 6858000"/>
              <a:gd name="connsiteX4" fmla="*/ 0 w 6350403"/>
              <a:gd name="connsiteY4" fmla="*/ 0 h 6858000"/>
              <a:gd name="connsiteX0" fmla="*/ 711200 w 7061603"/>
              <a:gd name="connsiteY0" fmla="*/ 0 h 6858000"/>
              <a:gd name="connsiteX1" fmla="*/ 7061603 w 7061603"/>
              <a:gd name="connsiteY1" fmla="*/ 0 h 6858000"/>
              <a:gd name="connsiteX2" fmla="*/ 7061603 w 7061603"/>
              <a:gd name="connsiteY2" fmla="*/ 6858000 h 6858000"/>
              <a:gd name="connsiteX3" fmla="*/ 711200 w 7061603"/>
              <a:gd name="connsiteY3" fmla="*/ 6858000 h 6858000"/>
              <a:gd name="connsiteX4" fmla="*/ 711200 w 7061603"/>
              <a:gd name="connsiteY4" fmla="*/ 0 h 6858000"/>
              <a:gd name="connsiteX0" fmla="*/ 0 w 6350403"/>
              <a:gd name="connsiteY0" fmla="*/ 0 h 6858000"/>
              <a:gd name="connsiteX1" fmla="*/ 6350403 w 6350403"/>
              <a:gd name="connsiteY1" fmla="*/ 0 h 6858000"/>
              <a:gd name="connsiteX2" fmla="*/ 6350403 w 6350403"/>
              <a:gd name="connsiteY2" fmla="*/ 6858000 h 6858000"/>
              <a:gd name="connsiteX3" fmla="*/ 0 w 6350403"/>
              <a:gd name="connsiteY3" fmla="*/ 6858000 h 6858000"/>
              <a:gd name="connsiteX4" fmla="*/ 0 w 6350403"/>
              <a:gd name="connsiteY4" fmla="*/ 0 h 6858000"/>
              <a:gd name="connsiteX0" fmla="*/ 0 w 6350403"/>
              <a:gd name="connsiteY0" fmla="*/ 0 h 6858000"/>
              <a:gd name="connsiteX1" fmla="*/ 6350403 w 6350403"/>
              <a:gd name="connsiteY1" fmla="*/ 0 h 6858000"/>
              <a:gd name="connsiteX2" fmla="*/ 6350403 w 6350403"/>
              <a:gd name="connsiteY2" fmla="*/ 6858000 h 6858000"/>
              <a:gd name="connsiteX3" fmla="*/ 0 w 6350403"/>
              <a:gd name="connsiteY3" fmla="*/ 6858000 h 6858000"/>
              <a:gd name="connsiteX4" fmla="*/ 0 w 635040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403" h="6858000">
                <a:moveTo>
                  <a:pt x="0" y="0"/>
                </a:moveTo>
                <a:lnTo>
                  <a:pt x="6350403" y="0"/>
                </a:lnTo>
                <a:lnTo>
                  <a:pt x="6350403" y="6858000"/>
                </a:lnTo>
                <a:lnTo>
                  <a:pt x="0" y="6858000"/>
                </a:lnTo>
                <a:cubicBezTo>
                  <a:pt x="0" y="4572000"/>
                  <a:pt x="1684020" y="2842260"/>
                  <a:pt x="0" y="0"/>
                </a:cubicBezTo>
                <a:close/>
              </a:path>
            </a:pathLst>
          </a:cu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itle 1">
            <a:extLst>
              <a:ext uri="{FF2B5EF4-FFF2-40B4-BE49-F238E27FC236}">
                <a16:creationId xmlns:a16="http://schemas.microsoft.com/office/drawing/2014/main" id="{858EABB0-FF1E-B56E-6083-066C01964C03}"/>
              </a:ext>
            </a:extLst>
          </p:cNvPr>
          <p:cNvSpPr>
            <a:spLocks noGrp="1"/>
          </p:cNvSpPr>
          <p:nvPr>
            <p:ph type="title"/>
          </p:nvPr>
        </p:nvSpPr>
        <p:spPr>
          <a:xfrm>
            <a:off x="838200" y="136525"/>
            <a:ext cx="10515600" cy="565439"/>
          </a:xfrm>
        </p:spPr>
        <p:txBody>
          <a:bodyPr>
            <a:normAutofit/>
          </a:bodyPr>
          <a:lstStyle/>
          <a:p>
            <a:r>
              <a:rPr lang="en-CA">
                <a:solidFill>
                  <a:srgbClr val="524E52"/>
                </a:solidFill>
              </a:rPr>
              <a:t>Contact Us</a:t>
            </a:r>
          </a:p>
        </p:txBody>
      </p:sp>
      <p:sp>
        <p:nvSpPr>
          <p:cNvPr id="44" name="Slide Number Placeholder 3">
            <a:extLst>
              <a:ext uri="{FF2B5EF4-FFF2-40B4-BE49-F238E27FC236}">
                <a16:creationId xmlns:a16="http://schemas.microsoft.com/office/drawing/2014/main" id="{BEBF306F-4BF0-3A18-0B7D-EF6A5C219FE5}"/>
              </a:ext>
            </a:extLst>
          </p:cNvPr>
          <p:cNvSpPr txBox="1">
            <a:spLocks/>
          </p:cNvSpPr>
          <p:nvPr/>
        </p:nvSpPr>
        <p:spPr>
          <a:xfrm>
            <a:off x="11747500" y="6126163"/>
            <a:ext cx="473364" cy="365125"/>
          </a:xfrm>
          <a:prstGeom prst="rect">
            <a:avLst/>
          </a:prstGeom>
        </p:spPr>
        <p:txBody>
          <a:bodyPr vert="horz" lIns="91440" tIns="45720" rIns="91440" bIns="45720" rtlCol="0" anchor="ctr"/>
          <a:lstStyle>
            <a:defPPr>
              <a:defRPr lang="en-US"/>
            </a:defPPr>
            <a:lvl1pPr marL="228600" indent="-228600" algn="ctr" defTabSz="914400" rtl="0" eaLnBrk="1" latinLnBrk="0" hangingPunct="1">
              <a:buFont typeface="+mj-lt"/>
              <a:buAutoNum type="arabicPeriod"/>
              <a:defRPr sz="1800" b="1" kern="1200">
                <a:solidFill>
                  <a:srgbClr val="6A6B6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mj-lt"/>
              <a:buNone/>
            </a:pPr>
            <a:fld id="{C150156F-3BD5-4107-88D7-5D6FD17D4C40}" type="slidenum">
              <a:rPr lang="en-CA" smtClean="0">
                <a:solidFill>
                  <a:srgbClr val="333333"/>
                </a:solidFill>
              </a:rPr>
              <a:pPr marL="0" indent="0">
                <a:buFont typeface="+mj-lt"/>
                <a:buNone/>
              </a:pPr>
              <a:t>23</a:t>
            </a:fld>
            <a:endParaRPr lang="en-CA">
              <a:solidFill>
                <a:srgbClr val="333333"/>
              </a:solidFill>
            </a:endParaRPr>
          </a:p>
        </p:txBody>
      </p:sp>
      <p:sp>
        <p:nvSpPr>
          <p:cNvPr id="45" name="Rectangle 44">
            <a:extLst>
              <a:ext uri="{FF2B5EF4-FFF2-40B4-BE49-F238E27FC236}">
                <a16:creationId xmlns:a16="http://schemas.microsoft.com/office/drawing/2014/main" id="{F70FA7C8-6BA2-A2EA-9053-00CD3502DC04}"/>
              </a:ext>
            </a:extLst>
          </p:cNvPr>
          <p:cNvSpPr/>
          <p:nvPr/>
        </p:nvSpPr>
        <p:spPr>
          <a:xfrm>
            <a:off x="11892828" y="6444347"/>
            <a:ext cx="182708" cy="413653"/>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702303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BB8C-50F4-B0DF-CEAB-3183FFF81A8E}"/>
            </a:ext>
          </a:extLst>
        </p:cNvPr>
        <p:cNvGrpSpPr/>
        <p:nvPr/>
      </p:nvGrpSpPr>
      <p:grpSpPr>
        <a:xfrm>
          <a:off x="0" y="0"/>
          <a:ext cx="0" cy="0"/>
          <a:chOff x="0" y="0"/>
          <a:chExt cx="0" cy="0"/>
        </a:xfrm>
      </p:grpSpPr>
      <p:pic>
        <p:nvPicPr>
          <p:cNvPr id="3" name="Content Placeholder 4" descr="A close-up of salt pouring into a pile&#10;&#10;Description automatically generated">
            <a:extLst>
              <a:ext uri="{FF2B5EF4-FFF2-40B4-BE49-F238E27FC236}">
                <a16:creationId xmlns:a16="http://schemas.microsoft.com/office/drawing/2014/main" id="{3347376B-D654-361E-3598-84C622B4B58D}"/>
              </a:ext>
            </a:extLst>
          </p:cNvPr>
          <p:cNvPicPr>
            <a:picLocks noGrp="1" noChangeAspect="1"/>
          </p:cNvPicPr>
          <p:nvPr>
            <p:ph idx="1"/>
          </p:nvPr>
        </p:nvPicPr>
        <p:blipFill rotWithShape="1">
          <a:blip r:embed="rId2">
            <a:grayscl/>
            <a:alphaModFix/>
            <a:extLst>
              <a:ext uri="{28A0092B-C50C-407E-A947-70E740481C1C}">
                <a14:useLocalDpi xmlns:a14="http://schemas.microsoft.com/office/drawing/2010/main" val="0"/>
              </a:ext>
            </a:extLst>
          </a:blip>
          <a:srcRect l="509" t="14420" r="11281" b="11151"/>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75931BF7-A7F8-FFDE-8F3D-A615E9C5CC61}"/>
              </a:ext>
            </a:extLst>
          </p:cNvPr>
          <p:cNvSpPr/>
          <p:nvPr/>
        </p:nvSpPr>
        <p:spPr>
          <a:xfrm>
            <a:off x="0" y="0"/>
            <a:ext cx="12199424" cy="6857999"/>
          </a:xfrm>
          <a:prstGeom prst="rect">
            <a:avLst/>
          </a:prstGeom>
          <a:gradFill>
            <a:gsLst>
              <a:gs pos="0">
                <a:srgbClr val="3A393C">
                  <a:alpha val="90000"/>
                </a:srgbClr>
              </a:gs>
              <a:gs pos="55000">
                <a:srgbClr val="3A393C">
                  <a:alpha val="75000"/>
                </a:srgbClr>
              </a:gs>
              <a:gs pos="100000">
                <a:srgbClr val="3A393C">
                  <a:alpha val="3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E520EE3B-7D13-A8F8-F8CF-37E4CF900A2A}"/>
              </a:ext>
            </a:extLst>
          </p:cNvPr>
          <p:cNvSpPr/>
          <p:nvPr/>
        </p:nvSpPr>
        <p:spPr>
          <a:xfrm rot="5400000">
            <a:off x="5580260" y="246251"/>
            <a:ext cx="1030382" cy="12190902"/>
          </a:xfrm>
          <a:prstGeom prst="rect">
            <a:avLst/>
          </a:prstGeom>
          <a:gradFill>
            <a:gsLst>
              <a:gs pos="10000">
                <a:schemeClr val="tx1">
                  <a:alpha val="0"/>
                </a:schemeClr>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4A5F8E3C-ED45-8906-A148-A4DC8B4E9A99}"/>
              </a:ext>
            </a:extLst>
          </p:cNvPr>
          <p:cNvSpPr/>
          <p:nvPr/>
        </p:nvSpPr>
        <p:spPr>
          <a:xfrm>
            <a:off x="14848" y="1964924"/>
            <a:ext cx="12184576" cy="1273575"/>
          </a:xfrm>
          <a:prstGeom prst="rect">
            <a:avLst/>
          </a:prstGeom>
          <a:gradFill>
            <a:gsLst>
              <a:gs pos="0">
                <a:srgbClr val="2C3E50">
                  <a:alpha val="75000"/>
                </a:srgbClr>
              </a:gs>
              <a:gs pos="55000">
                <a:srgbClr val="2C3E50">
                  <a:alpha val="50000"/>
                </a:srgbClr>
              </a:gs>
              <a:gs pos="100000">
                <a:srgbClr val="2C3E50">
                  <a:alpha val="9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3">
            <a:extLst>
              <a:ext uri="{FF2B5EF4-FFF2-40B4-BE49-F238E27FC236}">
                <a16:creationId xmlns:a16="http://schemas.microsoft.com/office/drawing/2014/main" id="{62E023F9-0EE6-209C-C07C-39AC72D92D86}"/>
              </a:ext>
            </a:extLst>
          </p:cNvPr>
          <p:cNvSpPr>
            <a:spLocks noGrp="1"/>
          </p:cNvSpPr>
          <p:nvPr>
            <p:ph type="sldNum" sz="quarter" idx="12"/>
          </p:nvPr>
        </p:nvSpPr>
        <p:spPr>
          <a:xfrm>
            <a:off x="11747500" y="6126163"/>
            <a:ext cx="473364" cy="365125"/>
          </a:xfrm>
        </p:spPr>
        <p:txBody>
          <a:bodyPr/>
          <a:lstStyle/>
          <a:p>
            <a:pPr marL="0" indent="0">
              <a:buFont typeface="+mj-lt"/>
              <a:buNone/>
            </a:pPr>
            <a:fld id="{C150156F-3BD5-4107-88D7-5D6FD17D4C40}" type="slidenum">
              <a:rPr lang="en-CA" smtClean="0">
                <a:solidFill>
                  <a:srgbClr val="E5E4E2"/>
                </a:solidFill>
              </a:rPr>
              <a:pPr marL="0" indent="0">
                <a:buFont typeface="+mj-lt"/>
                <a:buNone/>
              </a:pPr>
              <a:t>3</a:t>
            </a:fld>
            <a:endParaRPr lang="en-CA">
              <a:solidFill>
                <a:srgbClr val="E5E4E2"/>
              </a:solidFill>
            </a:endParaRPr>
          </a:p>
        </p:txBody>
      </p:sp>
      <p:cxnSp>
        <p:nvCxnSpPr>
          <p:cNvPr id="6" name="Straight Connector 5">
            <a:extLst>
              <a:ext uri="{FF2B5EF4-FFF2-40B4-BE49-F238E27FC236}">
                <a16:creationId xmlns:a16="http://schemas.microsoft.com/office/drawing/2014/main" id="{F72A9CF6-2E0D-B702-0655-38CCF512904B}"/>
              </a:ext>
            </a:extLst>
          </p:cNvPr>
          <p:cNvCxnSpPr>
            <a:cxnSpLocks/>
          </p:cNvCxnSpPr>
          <p:nvPr/>
        </p:nvCxnSpPr>
        <p:spPr>
          <a:xfrm flipH="1" flipV="1">
            <a:off x="1057110" y="6022709"/>
            <a:ext cx="6460" cy="767030"/>
          </a:xfrm>
          <a:prstGeom prst="line">
            <a:avLst/>
          </a:prstGeom>
          <a:ln w="12700">
            <a:solidFill>
              <a:srgbClr val="E5E4E2"/>
            </a:solidFill>
            <a:tailEnd type="none" w="lg" len="lg"/>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DF11EB4-202A-EBA2-13D8-D2DC22A88576}"/>
              </a:ext>
            </a:extLst>
          </p:cNvPr>
          <p:cNvSpPr/>
          <p:nvPr/>
        </p:nvSpPr>
        <p:spPr>
          <a:xfrm>
            <a:off x="11892828" y="6444347"/>
            <a:ext cx="182708" cy="413653"/>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D50E9EB9-6E76-B29D-0CE6-7BC086C98D52}"/>
              </a:ext>
            </a:extLst>
          </p:cNvPr>
          <p:cNvSpPr txBox="1"/>
          <p:nvPr/>
        </p:nvSpPr>
        <p:spPr>
          <a:xfrm>
            <a:off x="1131830" y="6252336"/>
            <a:ext cx="3619837" cy="307777"/>
          </a:xfrm>
          <a:prstGeom prst="rect">
            <a:avLst/>
          </a:prstGeom>
          <a:noFill/>
        </p:spPr>
        <p:txBody>
          <a:bodyPr wrap="none" rtlCol="0" anchor="ctr">
            <a:spAutoFit/>
          </a:bodyPr>
          <a:lstStyle/>
          <a:p>
            <a:r>
              <a:rPr lang="en-US" sz="1400">
                <a:solidFill>
                  <a:srgbClr val="E5E4E2"/>
                </a:solidFill>
                <a:latin typeface="Open Sans" panose="020B0606030504020204" pitchFamily="34" charset="0"/>
                <a:ea typeface="Open Sans" panose="020B0606030504020204" pitchFamily="34" charset="0"/>
                <a:cs typeface="Open Sans" panose="020B0606030504020204" pitchFamily="34" charset="0"/>
              </a:rPr>
              <a:t>TSXV: </a:t>
            </a:r>
            <a:r>
              <a:rPr lang="en-US" sz="1400" b="1">
                <a:solidFill>
                  <a:srgbClr val="E5E4E2"/>
                </a:solidFill>
                <a:latin typeface="Open Sans" panose="020B0606030504020204" pitchFamily="34" charset="0"/>
                <a:ea typeface="Open Sans" panose="020B0606030504020204" pitchFamily="34" charset="0"/>
                <a:cs typeface="Open Sans" panose="020B0606030504020204" pitchFamily="34" charset="0"/>
              </a:rPr>
              <a:t>SALT </a:t>
            </a:r>
            <a:r>
              <a:rPr lang="en-US" sz="1400"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 OTCQB: </a:t>
            </a:r>
            <a:r>
              <a:rPr lang="en-US" sz="1400" b="1"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REMRF </a:t>
            </a:r>
            <a:r>
              <a:rPr lang="en-US" sz="1400"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 FSE: </a:t>
            </a:r>
            <a:r>
              <a:rPr lang="en-US" sz="1400" b="1" i="0">
                <a:solidFill>
                  <a:srgbClr val="E5E4E2"/>
                </a:solidFill>
                <a:effectLst/>
                <a:latin typeface="Open Sans" panose="020B0606030504020204" pitchFamily="34" charset="0"/>
                <a:ea typeface="Open Sans" panose="020B0606030504020204" pitchFamily="34" charset="0"/>
                <a:cs typeface="Open Sans" panose="020B0606030504020204" pitchFamily="34" charset="0"/>
              </a:rPr>
              <a:t>9D00</a:t>
            </a:r>
            <a:endParaRPr lang="en-US" sz="1400" b="1">
              <a:solidFill>
                <a:srgbClr val="E5E4E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0FAE8210-76E4-1A98-B20C-F703BAE6DC3E}"/>
              </a:ext>
            </a:extLst>
          </p:cNvPr>
          <p:cNvPicPr>
            <a:picLocks noChangeAspect="1"/>
          </p:cNvPicPr>
          <p:nvPr/>
        </p:nvPicPr>
        <p:blipFill>
          <a:blip r:embed="rId3"/>
          <a:stretch>
            <a:fillRect/>
          </a:stretch>
        </p:blipFill>
        <p:spPr>
          <a:xfrm>
            <a:off x="233982" y="6034656"/>
            <a:ext cx="586800" cy="750600"/>
          </a:xfrm>
          <a:prstGeom prst="rect">
            <a:avLst/>
          </a:prstGeom>
        </p:spPr>
      </p:pic>
      <p:sp>
        <p:nvSpPr>
          <p:cNvPr id="4" name="TextBox 3">
            <a:extLst>
              <a:ext uri="{FF2B5EF4-FFF2-40B4-BE49-F238E27FC236}">
                <a16:creationId xmlns:a16="http://schemas.microsoft.com/office/drawing/2014/main" id="{03D3FDBC-D0BD-BBC4-D8FF-8106ACDFB2AA}"/>
              </a:ext>
            </a:extLst>
          </p:cNvPr>
          <p:cNvSpPr txBox="1"/>
          <p:nvPr/>
        </p:nvSpPr>
        <p:spPr>
          <a:xfrm>
            <a:off x="311506" y="2260691"/>
            <a:ext cx="2966133"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CA" sz="2400" b="1">
                <a:solidFill>
                  <a:srgbClr val="E5E4E2"/>
                </a:solidFill>
                <a:latin typeface="Open Sans" panose="020B0606030504020204" pitchFamily="34" charset="0"/>
                <a:ea typeface="Open Sans" panose="020B0606030504020204" pitchFamily="34" charset="0"/>
                <a:cs typeface="Open Sans" panose="020B0606030504020204" pitchFamily="34" charset="0"/>
              </a:rPr>
              <a:t>Strategic location.</a:t>
            </a:r>
          </a:p>
        </p:txBody>
      </p:sp>
      <p:sp>
        <p:nvSpPr>
          <p:cNvPr id="9" name="TextBox 8">
            <a:extLst>
              <a:ext uri="{FF2B5EF4-FFF2-40B4-BE49-F238E27FC236}">
                <a16:creationId xmlns:a16="http://schemas.microsoft.com/office/drawing/2014/main" id="{6C6E0B3D-55A6-3669-1FED-56A40823EEFD}"/>
              </a:ext>
            </a:extLst>
          </p:cNvPr>
          <p:cNvSpPr txBox="1"/>
          <p:nvPr/>
        </p:nvSpPr>
        <p:spPr>
          <a:xfrm>
            <a:off x="311506" y="2655848"/>
            <a:ext cx="2344424"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CA" sz="1600" b="1">
                <a:solidFill>
                  <a:srgbClr val="E5E4E2"/>
                </a:solidFill>
                <a:latin typeface="Open Sans" panose="020B0606030504020204" pitchFamily="34" charset="0"/>
                <a:ea typeface="Open Sans" panose="020B0606030504020204" pitchFamily="34" charset="0"/>
                <a:cs typeface="Open Sans" panose="020B0606030504020204" pitchFamily="34" charset="0"/>
              </a:rPr>
              <a:t>World class resource.</a:t>
            </a:r>
          </a:p>
        </p:txBody>
      </p:sp>
      <p:grpSp>
        <p:nvGrpSpPr>
          <p:cNvPr id="10" name="Group 9">
            <a:extLst>
              <a:ext uri="{FF2B5EF4-FFF2-40B4-BE49-F238E27FC236}">
                <a16:creationId xmlns:a16="http://schemas.microsoft.com/office/drawing/2014/main" id="{B52D4EC9-06EE-88A1-902A-637DB0693173}"/>
              </a:ext>
            </a:extLst>
          </p:cNvPr>
          <p:cNvGrpSpPr/>
          <p:nvPr/>
        </p:nvGrpSpPr>
        <p:grpSpPr>
          <a:xfrm>
            <a:off x="8541173" y="2251470"/>
            <a:ext cx="3206327" cy="752153"/>
            <a:chOff x="8541173" y="3119908"/>
            <a:chExt cx="3206327" cy="752153"/>
          </a:xfrm>
        </p:grpSpPr>
        <p:sp>
          <p:nvSpPr>
            <p:cNvPr id="14" name="TextBox 13">
              <a:extLst>
                <a:ext uri="{FF2B5EF4-FFF2-40B4-BE49-F238E27FC236}">
                  <a16:creationId xmlns:a16="http://schemas.microsoft.com/office/drawing/2014/main" id="{0BBB8374-ACA7-7749-B76C-BC4BEAAE094C}"/>
                </a:ext>
              </a:extLst>
            </p:cNvPr>
            <p:cNvSpPr txBox="1"/>
            <p:nvPr/>
          </p:nvSpPr>
          <p:spPr>
            <a:xfrm>
              <a:off x="8541173" y="3119908"/>
              <a:ext cx="3206327"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CA" sz="2400" b="1">
                  <a:solidFill>
                    <a:srgbClr val="95A5A6"/>
                  </a:solidFill>
                  <a:latin typeface="Open Sans SemiBold" panose="020B0706030804020204" pitchFamily="34" charset="0"/>
                  <a:ea typeface="Open Sans SemiBold" panose="020B0706030804020204" pitchFamily="34" charset="0"/>
                  <a:cs typeface="Open Sans SemiBold" panose="020B0706030804020204" pitchFamily="34" charset="0"/>
                </a:rPr>
                <a:t>Sustainable Mining.</a:t>
              </a:r>
            </a:p>
          </p:txBody>
        </p:sp>
        <p:sp>
          <p:nvSpPr>
            <p:cNvPr id="15" name="TextBox 14">
              <a:extLst>
                <a:ext uri="{FF2B5EF4-FFF2-40B4-BE49-F238E27FC236}">
                  <a16:creationId xmlns:a16="http://schemas.microsoft.com/office/drawing/2014/main" id="{0238BA36-50B2-7035-3620-680A1366157C}"/>
                </a:ext>
              </a:extLst>
            </p:cNvPr>
            <p:cNvSpPr txBox="1"/>
            <p:nvPr/>
          </p:nvSpPr>
          <p:spPr>
            <a:xfrm>
              <a:off x="9814855" y="3533507"/>
              <a:ext cx="1932645"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CA" sz="1600" b="1">
                  <a:solidFill>
                    <a:srgbClr val="95A5A6"/>
                  </a:solidFill>
                  <a:latin typeface="Open Sans" panose="020B0606030504020204" pitchFamily="34" charset="0"/>
                  <a:ea typeface="Open Sans" panose="020B0606030504020204" pitchFamily="34" charset="0"/>
                  <a:cs typeface="Open Sans" panose="020B0606030504020204" pitchFamily="34" charset="0"/>
                </a:rPr>
                <a:t>Low GHG impact.</a:t>
              </a:r>
            </a:p>
          </p:txBody>
        </p:sp>
      </p:grpSp>
      <p:grpSp>
        <p:nvGrpSpPr>
          <p:cNvPr id="18" name="Group 17">
            <a:extLst>
              <a:ext uri="{FF2B5EF4-FFF2-40B4-BE49-F238E27FC236}">
                <a16:creationId xmlns:a16="http://schemas.microsoft.com/office/drawing/2014/main" id="{FE523829-CCFA-18A9-0327-A627911EB4A4}"/>
              </a:ext>
            </a:extLst>
          </p:cNvPr>
          <p:cNvGrpSpPr/>
          <p:nvPr/>
        </p:nvGrpSpPr>
        <p:grpSpPr>
          <a:xfrm>
            <a:off x="4132413" y="2242886"/>
            <a:ext cx="3553986" cy="769320"/>
            <a:chOff x="4475587" y="3092469"/>
            <a:chExt cx="3553986" cy="769320"/>
          </a:xfrm>
        </p:grpSpPr>
        <p:sp>
          <p:nvSpPr>
            <p:cNvPr id="19" name="TextBox 18">
              <a:extLst>
                <a:ext uri="{FF2B5EF4-FFF2-40B4-BE49-F238E27FC236}">
                  <a16:creationId xmlns:a16="http://schemas.microsoft.com/office/drawing/2014/main" id="{2D0298FE-3E3E-B14F-80C0-8C1D50B228D5}"/>
                </a:ext>
              </a:extLst>
            </p:cNvPr>
            <p:cNvSpPr txBox="1"/>
            <p:nvPr/>
          </p:nvSpPr>
          <p:spPr>
            <a:xfrm>
              <a:off x="4743064" y="3092469"/>
              <a:ext cx="3019032"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CA" sz="2400" b="1">
                  <a:solidFill>
                    <a:srgbClr val="BDC3C7"/>
                  </a:solidFill>
                  <a:latin typeface="Open Sans" panose="020B0606030504020204" pitchFamily="34" charset="0"/>
                  <a:ea typeface="Open Sans" panose="020B0606030504020204" pitchFamily="34" charset="0"/>
                  <a:cs typeface="Open Sans" panose="020B0606030504020204" pitchFamily="34" charset="0"/>
                </a:rPr>
                <a:t>Innovative design.</a:t>
              </a:r>
            </a:p>
          </p:txBody>
        </p:sp>
        <p:sp>
          <p:nvSpPr>
            <p:cNvPr id="20" name="TextBox 19">
              <a:extLst>
                <a:ext uri="{FF2B5EF4-FFF2-40B4-BE49-F238E27FC236}">
                  <a16:creationId xmlns:a16="http://schemas.microsoft.com/office/drawing/2014/main" id="{2FDBEEB0-75F9-36BC-B091-ED2CA84F5BE3}"/>
                </a:ext>
              </a:extLst>
            </p:cNvPr>
            <p:cNvSpPr txBox="1"/>
            <p:nvPr/>
          </p:nvSpPr>
          <p:spPr>
            <a:xfrm>
              <a:off x="4475587" y="3523235"/>
              <a:ext cx="3553986"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CA" sz="1600" b="1">
                  <a:solidFill>
                    <a:srgbClr val="BDC3C7"/>
                  </a:solidFill>
                  <a:latin typeface="Open Sans" panose="020B0606030504020204" pitchFamily="34" charset="0"/>
                  <a:ea typeface="Open Sans" panose="020B0606030504020204" pitchFamily="34" charset="0"/>
                  <a:cs typeface="Open Sans" panose="020B0606030504020204" pitchFamily="34" charset="0"/>
                </a:rPr>
                <a:t>Advancing towards construction.</a:t>
              </a:r>
            </a:p>
          </p:txBody>
        </p:sp>
      </p:grpSp>
      <p:sp>
        <p:nvSpPr>
          <p:cNvPr id="22" name="Title 1">
            <a:extLst>
              <a:ext uri="{FF2B5EF4-FFF2-40B4-BE49-F238E27FC236}">
                <a16:creationId xmlns:a16="http://schemas.microsoft.com/office/drawing/2014/main" id="{E1CEE0C3-19A5-55B4-FA94-BBE97692D28D}"/>
              </a:ext>
            </a:extLst>
          </p:cNvPr>
          <p:cNvSpPr txBox="1">
            <a:spLocks/>
          </p:cNvSpPr>
          <p:nvPr/>
        </p:nvSpPr>
        <p:spPr>
          <a:xfrm>
            <a:off x="838200" y="136525"/>
            <a:ext cx="10515600" cy="565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333333"/>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rgbClr val="E5E4E2"/>
                </a:solidFill>
              </a:rPr>
              <a:t>A unique &amp; differentiated story</a:t>
            </a:r>
            <a:endParaRPr lang="en-CA">
              <a:solidFill>
                <a:srgbClr val="E5E4E2"/>
              </a:solidFill>
            </a:endParaRPr>
          </a:p>
        </p:txBody>
      </p:sp>
      <p:cxnSp>
        <p:nvCxnSpPr>
          <p:cNvPr id="23" name="Straight Connector 22">
            <a:extLst>
              <a:ext uri="{FF2B5EF4-FFF2-40B4-BE49-F238E27FC236}">
                <a16:creationId xmlns:a16="http://schemas.microsoft.com/office/drawing/2014/main" id="{3DB02FD5-4F55-5F69-2E88-D149615AFB28}"/>
              </a:ext>
            </a:extLst>
          </p:cNvPr>
          <p:cNvCxnSpPr>
            <a:cxnSpLocks/>
          </p:cNvCxnSpPr>
          <p:nvPr/>
        </p:nvCxnSpPr>
        <p:spPr>
          <a:xfrm>
            <a:off x="315212" y="701964"/>
            <a:ext cx="207225" cy="0"/>
          </a:xfrm>
          <a:prstGeom prst="line">
            <a:avLst/>
          </a:prstGeom>
          <a:ln w="38100">
            <a:solidFill>
              <a:srgbClr val="1FA2F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B44106-6F36-A0A1-7E2F-4037E512EA6E}"/>
              </a:ext>
            </a:extLst>
          </p:cNvPr>
          <p:cNvSpPr/>
          <p:nvPr/>
        </p:nvSpPr>
        <p:spPr>
          <a:xfrm>
            <a:off x="315212" y="0"/>
            <a:ext cx="207225" cy="632629"/>
          </a:xfrm>
          <a:prstGeom prst="rect">
            <a:avLst/>
          </a:prstGeom>
          <a:solidFill>
            <a:srgbClr val="1F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760402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F8CAD-1CAF-0D62-3F0E-3B4904F63150}"/>
            </a:ext>
          </a:extLst>
        </p:cNvPr>
        <p:cNvGrpSpPr/>
        <p:nvPr/>
      </p:nvGrpSpPr>
      <p:grpSpPr>
        <a:xfrm>
          <a:off x="0" y="0"/>
          <a:ext cx="0" cy="0"/>
          <a:chOff x="0" y="0"/>
          <a:chExt cx="0" cy="0"/>
        </a:xfrm>
      </p:grpSpPr>
      <p:sp>
        <p:nvSpPr>
          <p:cNvPr id="30" name="TextBox 29">
            <a:extLst>
              <a:ext uri="{FF2B5EF4-FFF2-40B4-BE49-F238E27FC236}">
                <a16:creationId xmlns:a16="http://schemas.microsoft.com/office/drawing/2014/main" id="{90694A71-7EBB-6DF5-F669-A7C37B38AA53}"/>
              </a:ext>
            </a:extLst>
          </p:cNvPr>
          <p:cNvSpPr txBox="1"/>
          <p:nvPr/>
        </p:nvSpPr>
        <p:spPr>
          <a:xfrm>
            <a:off x="324964" y="948276"/>
            <a:ext cx="4309178" cy="4801314"/>
          </a:xfrm>
          <a:prstGeom prst="rect">
            <a:avLst/>
          </a:prstGeom>
          <a:gradFill>
            <a:gsLst>
              <a:gs pos="0">
                <a:srgbClr val="BDC3C7">
                  <a:alpha val="75000"/>
                </a:srgbClr>
              </a:gs>
              <a:gs pos="55000">
                <a:srgbClr val="BDC3C7">
                  <a:alpha val="50000"/>
                </a:srgbClr>
              </a:gs>
              <a:gs pos="100000">
                <a:srgbClr val="BDC3C7">
                  <a:alpha val="90000"/>
                </a:srgbClr>
              </a:gs>
            </a:gsLst>
            <a:lin ang="10800000" scaled="0"/>
          </a:gra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p:txBody>
      </p:sp>
      <p:sp>
        <p:nvSpPr>
          <p:cNvPr id="2" name="Title 1">
            <a:extLst>
              <a:ext uri="{FF2B5EF4-FFF2-40B4-BE49-F238E27FC236}">
                <a16:creationId xmlns:a16="http://schemas.microsoft.com/office/drawing/2014/main" id="{769354E4-CBAC-B396-9BEF-F02745F7ECBF}"/>
              </a:ext>
            </a:extLst>
          </p:cNvPr>
          <p:cNvSpPr>
            <a:spLocks noGrp="1"/>
          </p:cNvSpPr>
          <p:nvPr>
            <p:ph type="title"/>
          </p:nvPr>
        </p:nvSpPr>
        <p:spPr/>
        <p:txBody>
          <a:bodyPr/>
          <a:lstStyle/>
          <a:p>
            <a:r>
              <a:rPr lang="en-CA">
                <a:solidFill>
                  <a:srgbClr val="524E52"/>
                </a:solidFill>
              </a:rPr>
              <a:t>At a glance</a:t>
            </a:r>
          </a:p>
        </p:txBody>
      </p:sp>
      <p:sp>
        <p:nvSpPr>
          <p:cNvPr id="4" name="Slide Number Placeholder 3">
            <a:extLst>
              <a:ext uri="{FF2B5EF4-FFF2-40B4-BE49-F238E27FC236}">
                <a16:creationId xmlns:a16="http://schemas.microsoft.com/office/drawing/2014/main" id="{43C1789E-04B2-9100-9FCD-8D6D2A6306AC}"/>
              </a:ext>
            </a:extLst>
          </p:cNvPr>
          <p:cNvSpPr>
            <a:spLocks noGrp="1"/>
          </p:cNvSpPr>
          <p:nvPr>
            <p:ph type="sldNum" sz="quarter" idx="12"/>
          </p:nvPr>
        </p:nvSpPr>
        <p:spPr/>
        <p:txBody>
          <a:bodyPr/>
          <a:lstStyle/>
          <a:p>
            <a:pPr marL="0" indent="0">
              <a:buFont typeface="+mj-lt"/>
              <a:buNone/>
            </a:pPr>
            <a:fld id="{C150156F-3BD5-4107-88D7-5D6FD17D4C40}" type="slidenum">
              <a:rPr lang="en-CA" smtClean="0"/>
              <a:pPr marL="0" indent="0">
                <a:buFont typeface="+mj-lt"/>
                <a:buNone/>
              </a:pPr>
              <a:t>4</a:t>
            </a:fld>
            <a:endParaRPr lang="en-CA"/>
          </a:p>
        </p:txBody>
      </p:sp>
      <p:grpSp>
        <p:nvGrpSpPr>
          <p:cNvPr id="48" name="Group 47">
            <a:extLst>
              <a:ext uri="{FF2B5EF4-FFF2-40B4-BE49-F238E27FC236}">
                <a16:creationId xmlns:a16="http://schemas.microsoft.com/office/drawing/2014/main" id="{9ECDD2CE-A76D-19BC-4798-1B8EAF5E7446}"/>
              </a:ext>
            </a:extLst>
          </p:cNvPr>
          <p:cNvGrpSpPr/>
          <p:nvPr/>
        </p:nvGrpSpPr>
        <p:grpSpPr>
          <a:xfrm>
            <a:off x="751867" y="1200082"/>
            <a:ext cx="3409256" cy="4408987"/>
            <a:chOff x="718758" y="1133005"/>
            <a:chExt cx="3409256" cy="4408987"/>
          </a:xfrm>
        </p:grpSpPr>
        <p:sp>
          <p:nvSpPr>
            <p:cNvPr id="18" name="TextBox 17">
              <a:extLst>
                <a:ext uri="{FF2B5EF4-FFF2-40B4-BE49-F238E27FC236}">
                  <a16:creationId xmlns:a16="http://schemas.microsoft.com/office/drawing/2014/main" id="{5F74FB58-5E08-53B4-2A05-999486150C80}"/>
                </a:ext>
              </a:extLst>
            </p:cNvPr>
            <p:cNvSpPr txBox="1"/>
            <p:nvPr/>
          </p:nvSpPr>
          <p:spPr>
            <a:xfrm>
              <a:off x="819340" y="1144344"/>
              <a:ext cx="1183722" cy="646331"/>
            </a:xfrm>
            <a:prstGeom prst="rect">
              <a:avLst/>
            </a:prstGeom>
            <a:noFill/>
          </p:spPr>
          <p:txBody>
            <a:bodyPr wrap="none" rtlCol="0">
              <a:spAutoFit/>
            </a:bodyPr>
            <a:lstStyle/>
            <a:p>
              <a:pPr algn="ctr"/>
              <a:r>
                <a:rPr lang="en-CA" sz="360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SALT</a:t>
              </a:r>
            </a:p>
          </p:txBody>
        </p:sp>
        <p:sp>
          <p:nvSpPr>
            <p:cNvPr id="19" name="TextBox 18">
              <a:extLst>
                <a:ext uri="{FF2B5EF4-FFF2-40B4-BE49-F238E27FC236}">
                  <a16:creationId xmlns:a16="http://schemas.microsoft.com/office/drawing/2014/main" id="{0D6A5712-DB61-8B9E-DD1E-23873AADEED1}"/>
                </a:ext>
              </a:extLst>
            </p:cNvPr>
            <p:cNvSpPr txBox="1"/>
            <p:nvPr/>
          </p:nvSpPr>
          <p:spPr>
            <a:xfrm>
              <a:off x="1064792" y="1700534"/>
              <a:ext cx="692818" cy="230832"/>
            </a:xfrm>
            <a:prstGeom prst="rect">
              <a:avLst/>
            </a:prstGeom>
            <a:noFill/>
          </p:spPr>
          <p:txBody>
            <a:bodyPr wrap="none" rtlCol="0">
              <a:spAutoFit/>
            </a:bodyPr>
            <a:lstStyle/>
            <a:p>
              <a:pPr algn="ctr"/>
              <a:r>
                <a:rPr lang="en-CA" sz="900" i="1">
                  <a:solidFill>
                    <a:srgbClr val="333333"/>
                  </a:solidFill>
                  <a:latin typeface="Open Sans" panose="020B0606030504020204" pitchFamily="34" charset="0"/>
                  <a:ea typeface="Open Sans" panose="020B0606030504020204" pitchFamily="34" charset="0"/>
                  <a:cs typeface="Open Sans" panose="020B0606030504020204" pitchFamily="34" charset="0"/>
                </a:rPr>
                <a:t>TSXV code</a:t>
              </a:r>
            </a:p>
          </p:txBody>
        </p:sp>
        <p:sp>
          <p:nvSpPr>
            <p:cNvPr id="20" name="TextBox 19">
              <a:extLst>
                <a:ext uri="{FF2B5EF4-FFF2-40B4-BE49-F238E27FC236}">
                  <a16:creationId xmlns:a16="http://schemas.microsoft.com/office/drawing/2014/main" id="{7A0D4951-07FA-5BD1-D580-BE4FFD75D831}"/>
                </a:ext>
              </a:extLst>
            </p:cNvPr>
            <p:cNvSpPr txBox="1"/>
            <p:nvPr/>
          </p:nvSpPr>
          <p:spPr>
            <a:xfrm>
              <a:off x="725758" y="2271737"/>
              <a:ext cx="1370888" cy="646331"/>
            </a:xfrm>
            <a:prstGeom prst="rect">
              <a:avLst/>
            </a:prstGeom>
            <a:noFill/>
          </p:spPr>
          <p:txBody>
            <a:bodyPr wrap="none" rtlCol="0">
              <a:spAutoFit/>
            </a:bodyPr>
            <a:lstStyle/>
            <a:p>
              <a:pPr algn="ctr"/>
              <a:r>
                <a:rPr lang="en-CA" sz="3600"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$60M</a:t>
              </a:r>
            </a:p>
          </p:txBody>
        </p:sp>
        <p:sp>
          <p:nvSpPr>
            <p:cNvPr id="24" name="TextBox 23">
              <a:extLst>
                <a:ext uri="{FF2B5EF4-FFF2-40B4-BE49-F238E27FC236}">
                  <a16:creationId xmlns:a16="http://schemas.microsoft.com/office/drawing/2014/main" id="{D1B750DD-D2FE-116F-68AD-D8BC8E8FC072}"/>
                </a:ext>
              </a:extLst>
            </p:cNvPr>
            <p:cNvSpPr txBox="1"/>
            <p:nvPr/>
          </p:nvSpPr>
          <p:spPr>
            <a:xfrm>
              <a:off x="2709035" y="1133005"/>
              <a:ext cx="1345241" cy="646331"/>
            </a:xfrm>
            <a:prstGeom prst="rect">
              <a:avLst/>
            </a:prstGeom>
            <a:noFill/>
          </p:spPr>
          <p:txBody>
            <a:bodyPr wrap="none" rtlCol="0">
              <a:spAutoFit/>
            </a:bodyPr>
            <a:lstStyle/>
            <a:p>
              <a:pPr algn="ctr"/>
              <a:r>
                <a:rPr lang="en-CA" sz="3600"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$0.62</a:t>
              </a:r>
            </a:p>
          </p:txBody>
        </p:sp>
        <p:sp>
          <p:nvSpPr>
            <p:cNvPr id="25" name="TextBox 24">
              <a:extLst>
                <a:ext uri="{FF2B5EF4-FFF2-40B4-BE49-F238E27FC236}">
                  <a16:creationId xmlns:a16="http://schemas.microsoft.com/office/drawing/2014/main" id="{2FC1B05E-541E-C608-9FBE-B0007FE8F77C}"/>
                </a:ext>
              </a:extLst>
            </p:cNvPr>
            <p:cNvSpPr txBox="1"/>
            <p:nvPr/>
          </p:nvSpPr>
          <p:spPr>
            <a:xfrm>
              <a:off x="2780370" y="1700534"/>
              <a:ext cx="1202573" cy="369332"/>
            </a:xfrm>
            <a:prstGeom prst="rect">
              <a:avLst/>
            </a:prstGeom>
            <a:noFill/>
          </p:spPr>
          <p:txBody>
            <a:bodyPr wrap="none" rtlCol="0">
              <a:spAutoFit/>
            </a:bodyPr>
            <a:lstStyle/>
            <a:p>
              <a:pPr algn="ctr"/>
              <a:r>
                <a:rPr lang="en-CA" sz="9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Share price as of </a:t>
              </a:r>
            </a:p>
            <a:p>
              <a:pPr algn="ctr"/>
              <a:r>
                <a:rPr lang="en-CA" sz="9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December 31, 2024.</a:t>
              </a:r>
            </a:p>
          </p:txBody>
        </p:sp>
        <p:sp>
          <p:nvSpPr>
            <p:cNvPr id="26" name="TextBox 25">
              <a:extLst>
                <a:ext uri="{FF2B5EF4-FFF2-40B4-BE49-F238E27FC236}">
                  <a16:creationId xmlns:a16="http://schemas.microsoft.com/office/drawing/2014/main" id="{68832A6E-B395-C902-2DF8-906BC676F74A}"/>
                </a:ext>
              </a:extLst>
            </p:cNvPr>
            <p:cNvSpPr txBox="1"/>
            <p:nvPr/>
          </p:nvSpPr>
          <p:spPr>
            <a:xfrm>
              <a:off x="2827656" y="2260398"/>
              <a:ext cx="1107997" cy="646331"/>
            </a:xfrm>
            <a:prstGeom prst="rect">
              <a:avLst/>
            </a:prstGeom>
            <a:noFill/>
          </p:spPr>
          <p:txBody>
            <a:bodyPr wrap="none" rtlCol="0">
              <a:spAutoFit/>
            </a:bodyPr>
            <a:lstStyle/>
            <a:p>
              <a:pPr algn="ctr"/>
              <a:r>
                <a:rPr lang="en-CA" sz="3600"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$8M</a:t>
              </a:r>
            </a:p>
          </p:txBody>
        </p:sp>
        <p:sp>
          <p:nvSpPr>
            <p:cNvPr id="28" name="TextBox 27">
              <a:extLst>
                <a:ext uri="{FF2B5EF4-FFF2-40B4-BE49-F238E27FC236}">
                  <a16:creationId xmlns:a16="http://schemas.microsoft.com/office/drawing/2014/main" id="{8FE72E31-F3CD-D356-BD5C-86F35B8FA7A8}"/>
                </a:ext>
              </a:extLst>
            </p:cNvPr>
            <p:cNvSpPr txBox="1"/>
            <p:nvPr/>
          </p:nvSpPr>
          <p:spPr>
            <a:xfrm>
              <a:off x="2635298" y="3465275"/>
              <a:ext cx="1492716" cy="707886"/>
            </a:xfrm>
            <a:prstGeom prst="rect">
              <a:avLst/>
            </a:prstGeom>
            <a:noFill/>
          </p:spPr>
          <p:txBody>
            <a:bodyPr wrap="none" rtlCol="0">
              <a:spAutoFit/>
            </a:bodyPr>
            <a:lstStyle>
              <a:defPPr>
                <a:defRPr lang="en-US"/>
              </a:defPPr>
              <a:lvl1pPr algn="ctr">
                <a:defRPr sz="360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CA" sz="2000"/>
                <a:t>St. Johns,</a:t>
              </a:r>
            </a:p>
            <a:p>
              <a:r>
                <a:rPr lang="en-CA" sz="2000"/>
                <a:t>NL, Canada</a:t>
              </a:r>
            </a:p>
          </p:txBody>
        </p:sp>
        <p:sp>
          <p:nvSpPr>
            <p:cNvPr id="29" name="TextBox 28">
              <a:extLst>
                <a:ext uri="{FF2B5EF4-FFF2-40B4-BE49-F238E27FC236}">
                  <a16:creationId xmlns:a16="http://schemas.microsoft.com/office/drawing/2014/main" id="{C1D75D55-BA51-53FA-DE1F-DB5A46A46D0B}"/>
                </a:ext>
              </a:extLst>
            </p:cNvPr>
            <p:cNvSpPr txBox="1"/>
            <p:nvPr/>
          </p:nvSpPr>
          <p:spPr>
            <a:xfrm>
              <a:off x="2991965" y="4157018"/>
              <a:ext cx="779381" cy="230832"/>
            </a:xfrm>
            <a:prstGeom prst="rect">
              <a:avLst/>
            </a:prstGeom>
            <a:noFill/>
          </p:spPr>
          <p:txBody>
            <a:bodyPr wrap="none" rtlCol="0">
              <a:spAutoFit/>
            </a:bodyPr>
            <a:lstStyle/>
            <a:p>
              <a:pPr algn="ctr"/>
              <a:r>
                <a:rPr lang="en-CA" sz="900" i="1">
                  <a:solidFill>
                    <a:srgbClr val="333333"/>
                  </a:solidFill>
                  <a:latin typeface="Open Sans" panose="020B0606030504020204" pitchFamily="34" charset="0"/>
                  <a:ea typeface="Open Sans" panose="020B0606030504020204" pitchFamily="34" charset="0"/>
                  <a:cs typeface="Open Sans" panose="020B0606030504020204" pitchFamily="34" charset="0"/>
                </a:rPr>
                <a:t>Head Office</a:t>
              </a:r>
            </a:p>
          </p:txBody>
        </p:sp>
        <p:sp>
          <p:nvSpPr>
            <p:cNvPr id="31" name="TextBox 30">
              <a:extLst>
                <a:ext uri="{FF2B5EF4-FFF2-40B4-BE49-F238E27FC236}">
                  <a16:creationId xmlns:a16="http://schemas.microsoft.com/office/drawing/2014/main" id="{E1AE593B-BF82-2510-ACDE-EADE652933BD}"/>
                </a:ext>
              </a:extLst>
            </p:cNvPr>
            <p:cNvSpPr txBox="1"/>
            <p:nvPr/>
          </p:nvSpPr>
          <p:spPr>
            <a:xfrm>
              <a:off x="2741048" y="2833715"/>
              <a:ext cx="1281215" cy="369332"/>
            </a:xfrm>
            <a:prstGeom prst="rect">
              <a:avLst/>
            </a:prstGeom>
            <a:noFill/>
          </p:spPr>
          <p:txBody>
            <a:bodyPr wrap="square" rtlCol="0">
              <a:spAutoFit/>
            </a:bodyPr>
            <a:lstStyle/>
            <a:p>
              <a:pPr algn="ctr"/>
              <a:r>
                <a:rPr lang="en-CA" sz="9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Cash on hand as of December 31, 2024.</a:t>
              </a:r>
            </a:p>
          </p:txBody>
        </p:sp>
        <p:sp>
          <p:nvSpPr>
            <p:cNvPr id="32" name="TextBox 31">
              <a:extLst>
                <a:ext uri="{FF2B5EF4-FFF2-40B4-BE49-F238E27FC236}">
                  <a16:creationId xmlns:a16="http://schemas.microsoft.com/office/drawing/2014/main" id="{A7CFE77F-C1CB-9DFC-2D9D-12C6B32E4306}"/>
                </a:ext>
              </a:extLst>
            </p:cNvPr>
            <p:cNvSpPr txBox="1"/>
            <p:nvPr/>
          </p:nvSpPr>
          <p:spPr>
            <a:xfrm>
              <a:off x="718758" y="2833715"/>
              <a:ext cx="1472378" cy="369332"/>
            </a:xfrm>
            <a:prstGeom prst="rect">
              <a:avLst/>
            </a:prstGeom>
            <a:noFill/>
          </p:spPr>
          <p:txBody>
            <a:bodyPr wrap="square" rtlCol="0">
              <a:spAutoFit/>
            </a:bodyPr>
            <a:lstStyle/>
            <a:p>
              <a:pPr algn="ctr"/>
              <a:r>
                <a:rPr lang="en-CA" sz="9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Market capitalization as of December 31, 2024</a:t>
              </a:r>
            </a:p>
          </p:txBody>
        </p:sp>
        <p:sp>
          <p:nvSpPr>
            <p:cNvPr id="3" name="TextBox 2">
              <a:extLst>
                <a:ext uri="{FF2B5EF4-FFF2-40B4-BE49-F238E27FC236}">
                  <a16:creationId xmlns:a16="http://schemas.microsoft.com/office/drawing/2014/main" id="{26BE629A-B53F-47B9-CE3B-357773950BDE}"/>
                </a:ext>
              </a:extLst>
            </p:cNvPr>
            <p:cNvSpPr txBox="1"/>
            <p:nvPr/>
          </p:nvSpPr>
          <p:spPr>
            <a:xfrm>
              <a:off x="764138" y="3526830"/>
              <a:ext cx="1398140" cy="646331"/>
            </a:xfrm>
            <a:prstGeom prst="rect">
              <a:avLst/>
            </a:prstGeom>
            <a:noFill/>
          </p:spPr>
          <p:txBody>
            <a:bodyPr wrap="none" rtlCol="0">
              <a:spAutoFit/>
            </a:bodyPr>
            <a:lstStyle/>
            <a:p>
              <a:pPr algn="ctr"/>
              <a:r>
                <a:rPr lang="en-CA" sz="360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34 yr</a:t>
              </a:r>
              <a:r>
                <a:rPr lang="en-CA" sz="3600" baseline="3000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6" name="TextBox 5">
              <a:extLst>
                <a:ext uri="{FF2B5EF4-FFF2-40B4-BE49-F238E27FC236}">
                  <a16:creationId xmlns:a16="http://schemas.microsoft.com/office/drawing/2014/main" id="{B7EF2605-FA8F-7378-D2D0-F650FCCB2C26}"/>
                </a:ext>
              </a:extLst>
            </p:cNvPr>
            <p:cNvSpPr txBox="1"/>
            <p:nvPr/>
          </p:nvSpPr>
          <p:spPr>
            <a:xfrm>
              <a:off x="1141647" y="4103884"/>
              <a:ext cx="643125" cy="230832"/>
            </a:xfrm>
            <a:prstGeom prst="rect">
              <a:avLst/>
            </a:prstGeom>
            <a:noFill/>
          </p:spPr>
          <p:txBody>
            <a:bodyPr wrap="none" rtlCol="0">
              <a:spAutoFit/>
            </a:bodyPr>
            <a:lstStyle/>
            <a:p>
              <a:pPr algn="ctr"/>
              <a:r>
                <a:rPr lang="en-CA" sz="900" i="1">
                  <a:solidFill>
                    <a:srgbClr val="333333"/>
                  </a:solidFill>
                  <a:latin typeface="Open Sans" panose="020B0606030504020204" pitchFamily="34" charset="0"/>
                  <a:ea typeface="Open Sans" panose="020B0606030504020204" pitchFamily="34" charset="0"/>
                  <a:cs typeface="Open Sans" panose="020B0606030504020204" pitchFamily="34" charset="0"/>
                </a:rPr>
                <a:t>Mine</a:t>
              </a:r>
              <a:r>
                <a:rPr lang="en-CA" sz="900">
                  <a:solidFill>
                    <a:srgbClr val="333333"/>
                  </a:solidFill>
                  <a:latin typeface="Open Sans" panose="020B0606030504020204" pitchFamily="34" charset="0"/>
                  <a:ea typeface="Open Sans" panose="020B0606030504020204" pitchFamily="34" charset="0"/>
                  <a:cs typeface="Open Sans" panose="020B0606030504020204" pitchFamily="34" charset="0"/>
                </a:rPr>
                <a:t> life</a:t>
              </a:r>
            </a:p>
          </p:txBody>
        </p:sp>
        <p:sp>
          <p:nvSpPr>
            <p:cNvPr id="7" name="TextBox 6">
              <a:extLst>
                <a:ext uri="{FF2B5EF4-FFF2-40B4-BE49-F238E27FC236}">
                  <a16:creationId xmlns:a16="http://schemas.microsoft.com/office/drawing/2014/main" id="{19EBE23D-1556-9EB6-3A58-EF26500F38E2}"/>
                </a:ext>
              </a:extLst>
            </p:cNvPr>
            <p:cNvSpPr txBox="1"/>
            <p:nvPr/>
          </p:nvSpPr>
          <p:spPr>
            <a:xfrm>
              <a:off x="2738691" y="4622821"/>
              <a:ext cx="1285929" cy="646331"/>
            </a:xfrm>
            <a:prstGeom prst="rect">
              <a:avLst/>
            </a:prstGeom>
            <a:noFill/>
          </p:spPr>
          <p:txBody>
            <a:bodyPr wrap="none" rtlCol="0">
              <a:spAutoFit/>
            </a:bodyPr>
            <a:lstStyle/>
            <a:p>
              <a:pPr algn="ctr"/>
              <a:r>
                <a:rPr lang="en-CA" sz="360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0.6B</a:t>
              </a:r>
              <a:r>
                <a:rPr lang="en-CA" sz="3600" baseline="3000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8" name="TextBox 7">
              <a:extLst>
                <a:ext uri="{FF2B5EF4-FFF2-40B4-BE49-F238E27FC236}">
                  <a16:creationId xmlns:a16="http://schemas.microsoft.com/office/drawing/2014/main" id="{C5BDC3E9-F40A-DDE0-6292-029EF27363CC}"/>
                </a:ext>
              </a:extLst>
            </p:cNvPr>
            <p:cNvSpPr txBox="1"/>
            <p:nvPr/>
          </p:nvSpPr>
          <p:spPr>
            <a:xfrm>
              <a:off x="3046467" y="5172660"/>
              <a:ext cx="670376" cy="369332"/>
            </a:xfrm>
            <a:prstGeom prst="rect">
              <a:avLst/>
            </a:prstGeom>
            <a:noFill/>
          </p:spPr>
          <p:txBody>
            <a:bodyPr wrap="none" rtlCol="0">
              <a:spAutoFit/>
            </a:bodyPr>
            <a:lstStyle/>
            <a:p>
              <a:pPr algn="ctr"/>
              <a:r>
                <a:rPr lang="en-CA" sz="900" i="1">
                  <a:solidFill>
                    <a:srgbClr val="333333"/>
                  </a:solidFill>
                  <a:latin typeface="Open Sans" panose="020B0606030504020204" pitchFamily="34" charset="0"/>
                  <a:ea typeface="Open Sans" panose="020B0606030504020204" pitchFamily="34" charset="0"/>
                  <a:cs typeface="Open Sans" panose="020B0606030504020204" pitchFamily="34" charset="0"/>
                </a:rPr>
                <a:t>After-Tax </a:t>
              </a:r>
            </a:p>
            <a:p>
              <a:pPr algn="ctr"/>
              <a:r>
                <a:rPr lang="en-CA" sz="900" i="1">
                  <a:solidFill>
                    <a:srgbClr val="333333"/>
                  </a:solidFill>
                  <a:latin typeface="Open Sans" panose="020B0606030504020204" pitchFamily="34" charset="0"/>
                  <a:ea typeface="Open Sans" panose="020B0606030504020204" pitchFamily="34" charset="0"/>
                  <a:cs typeface="Open Sans" panose="020B0606030504020204" pitchFamily="34" charset="0"/>
                </a:rPr>
                <a:t>NPV (8%)</a:t>
              </a:r>
            </a:p>
          </p:txBody>
        </p:sp>
        <p:sp>
          <p:nvSpPr>
            <p:cNvPr id="5" name="TextBox 4">
              <a:extLst>
                <a:ext uri="{FF2B5EF4-FFF2-40B4-BE49-F238E27FC236}">
                  <a16:creationId xmlns:a16="http://schemas.microsoft.com/office/drawing/2014/main" id="{B13916AB-2954-D3F2-D546-B691F350BEAA}"/>
                </a:ext>
              </a:extLst>
            </p:cNvPr>
            <p:cNvSpPr txBox="1"/>
            <p:nvPr/>
          </p:nvSpPr>
          <p:spPr>
            <a:xfrm>
              <a:off x="810717" y="4622821"/>
              <a:ext cx="1285929" cy="646331"/>
            </a:xfrm>
            <a:prstGeom prst="rect">
              <a:avLst/>
            </a:prstGeom>
            <a:noFill/>
          </p:spPr>
          <p:txBody>
            <a:bodyPr wrap="none" rtlCol="0">
              <a:spAutoFit/>
            </a:bodyPr>
            <a:lstStyle/>
            <a:p>
              <a:pPr algn="ctr"/>
              <a:r>
                <a:rPr lang="en-CA" sz="360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1.0B</a:t>
              </a:r>
              <a:r>
                <a:rPr lang="en-CA" sz="3600" baseline="3000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9" name="TextBox 8">
              <a:extLst>
                <a:ext uri="{FF2B5EF4-FFF2-40B4-BE49-F238E27FC236}">
                  <a16:creationId xmlns:a16="http://schemas.microsoft.com/office/drawing/2014/main" id="{B27DAF8A-B5BE-654E-7DEF-FBB232F5121C}"/>
                </a:ext>
              </a:extLst>
            </p:cNvPr>
            <p:cNvSpPr txBox="1"/>
            <p:nvPr/>
          </p:nvSpPr>
          <p:spPr>
            <a:xfrm>
              <a:off x="1129715" y="5172660"/>
              <a:ext cx="647934" cy="369332"/>
            </a:xfrm>
            <a:prstGeom prst="rect">
              <a:avLst/>
            </a:prstGeom>
            <a:noFill/>
          </p:spPr>
          <p:txBody>
            <a:bodyPr wrap="none" rtlCol="0">
              <a:spAutoFit/>
            </a:bodyPr>
            <a:lstStyle/>
            <a:p>
              <a:pPr algn="ctr"/>
              <a:r>
                <a:rPr lang="en-CA" sz="900" i="1">
                  <a:solidFill>
                    <a:srgbClr val="333333"/>
                  </a:solidFill>
                  <a:latin typeface="Open Sans" panose="020B0606030504020204" pitchFamily="34" charset="0"/>
                  <a:ea typeface="Open Sans" panose="020B0606030504020204" pitchFamily="34" charset="0"/>
                  <a:cs typeface="Open Sans" panose="020B0606030504020204" pitchFamily="34" charset="0"/>
                </a:rPr>
                <a:t>Pre-Tax </a:t>
              </a:r>
            </a:p>
            <a:p>
              <a:pPr algn="ctr"/>
              <a:r>
                <a:rPr lang="en-CA" sz="900" i="1">
                  <a:solidFill>
                    <a:srgbClr val="333333"/>
                  </a:solidFill>
                  <a:latin typeface="Open Sans" panose="020B0606030504020204" pitchFamily="34" charset="0"/>
                  <a:ea typeface="Open Sans" panose="020B0606030504020204" pitchFamily="34" charset="0"/>
                  <a:cs typeface="Open Sans" panose="020B0606030504020204" pitchFamily="34" charset="0"/>
                </a:rPr>
                <a:t>NPV (8%)</a:t>
              </a:r>
            </a:p>
          </p:txBody>
        </p:sp>
      </p:grpSp>
      <p:sp>
        <p:nvSpPr>
          <p:cNvPr id="11" name="TextBox 10">
            <a:extLst>
              <a:ext uri="{FF2B5EF4-FFF2-40B4-BE49-F238E27FC236}">
                <a16:creationId xmlns:a16="http://schemas.microsoft.com/office/drawing/2014/main" id="{9668D130-EECD-36D9-EBD2-3ADBD3036C31}"/>
              </a:ext>
            </a:extLst>
          </p:cNvPr>
          <p:cNvSpPr txBox="1"/>
          <p:nvPr/>
        </p:nvSpPr>
        <p:spPr>
          <a:xfrm>
            <a:off x="5038810" y="1214841"/>
            <a:ext cx="2494554" cy="630942"/>
          </a:xfrm>
          <a:prstGeom prst="rect">
            <a:avLst/>
          </a:prstGeom>
          <a:noFill/>
        </p:spPr>
        <p:txBody>
          <a:bodyPr wrap="square" rtlCol="0">
            <a:spAutoFit/>
          </a:bodyPr>
          <a:lstStyle/>
          <a:p>
            <a:pPr defTabSz="228554"/>
            <a:r>
              <a:rPr lang="en-US" sz="1200" b="1">
                <a:solidFill>
                  <a:srgbClr val="333333"/>
                </a:solidFill>
                <a:latin typeface="Open Sans" panose="020B0606030504020204" pitchFamily="34" charset="0"/>
                <a:ea typeface="Open Sans" panose="020B0606030504020204" pitchFamily="34" charset="0"/>
                <a:cs typeface="Open Sans" panose="020B0606030504020204" pitchFamily="34" charset="0"/>
              </a:rPr>
              <a:t>Western Newfoundland</a:t>
            </a:r>
          </a:p>
          <a:p>
            <a:pPr marL="171450" indent="-171450" defTabSz="228554">
              <a:buFont typeface="Arial" panose="020B0604020202020204" pitchFamily="34" charset="0"/>
              <a:buChar char="•"/>
            </a:pP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Bay St. George Basin </a:t>
            </a:r>
            <a:r>
              <a:rPr lang="en-US" sz="1100" i="1">
                <a:solidFill>
                  <a:srgbClr val="333333"/>
                </a:solidFill>
                <a:latin typeface="Open Sans" panose="020B0606030504020204" pitchFamily="34" charset="0"/>
                <a:ea typeface="Open Sans" panose="020B0606030504020204" pitchFamily="34" charset="0"/>
                <a:cs typeface="Open Sans" panose="020B0606030504020204" pitchFamily="34" charset="0"/>
              </a:rPr>
              <a:t>(~25 km south of the Town of Stephenville)</a:t>
            </a:r>
          </a:p>
        </p:txBody>
      </p:sp>
      <p:sp>
        <p:nvSpPr>
          <p:cNvPr id="12" name="TextBox 11">
            <a:extLst>
              <a:ext uri="{FF2B5EF4-FFF2-40B4-BE49-F238E27FC236}">
                <a16:creationId xmlns:a16="http://schemas.microsoft.com/office/drawing/2014/main" id="{100D1151-E01D-13A4-0D71-0F3928668E86}"/>
              </a:ext>
            </a:extLst>
          </p:cNvPr>
          <p:cNvSpPr txBox="1"/>
          <p:nvPr/>
        </p:nvSpPr>
        <p:spPr>
          <a:xfrm>
            <a:off x="4835996" y="881133"/>
            <a:ext cx="2123810" cy="369332"/>
          </a:xfrm>
          <a:prstGeom prst="rect">
            <a:avLst/>
          </a:prstGeom>
          <a:noFill/>
        </p:spPr>
        <p:txBody>
          <a:bodyPr wrap="square" rtlCol="0" anchor="b">
            <a:spAutoFit/>
          </a:bodyPr>
          <a:lstStyle/>
          <a:p>
            <a:pPr defTabSz="228554"/>
            <a:r>
              <a:rPr lang="en-US" b="1">
                <a:solidFill>
                  <a:srgbClr val="333333"/>
                </a:solidFill>
                <a:latin typeface="Open Sans" panose="020B0606030504020204" pitchFamily="34" charset="0"/>
              </a:rPr>
              <a:t>Location</a:t>
            </a:r>
            <a:endParaRPr lang="en-US" sz="2400" b="1">
              <a:solidFill>
                <a:srgbClr val="333333"/>
              </a:solidFill>
              <a:latin typeface="Open Sans" panose="020B0606030504020204" pitchFamily="34" charset="0"/>
            </a:endParaRPr>
          </a:p>
        </p:txBody>
      </p:sp>
      <p:sp>
        <p:nvSpPr>
          <p:cNvPr id="13" name="TextBox 12">
            <a:extLst>
              <a:ext uri="{FF2B5EF4-FFF2-40B4-BE49-F238E27FC236}">
                <a16:creationId xmlns:a16="http://schemas.microsoft.com/office/drawing/2014/main" id="{F0C0C19E-1F51-91B8-8E3F-A71542F8935D}"/>
              </a:ext>
            </a:extLst>
          </p:cNvPr>
          <p:cNvSpPr txBox="1"/>
          <p:nvPr/>
        </p:nvSpPr>
        <p:spPr>
          <a:xfrm>
            <a:off x="8143521" y="1293791"/>
            <a:ext cx="3770234" cy="5432256"/>
          </a:xfrm>
          <a:prstGeom prst="rect">
            <a:avLst/>
          </a:prstGeom>
          <a:noFill/>
        </p:spPr>
        <p:txBody>
          <a:bodyPr wrap="square" rtlCol="0">
            <a:spAutoFit/>
          </a:bodyPr>
          <a:lstStyle/>
          <a:p>
            <a:pPr marL="171450" indent="-171450" defTabSz="228554">
              <a:buFont typeface="Arial" panose="020B0604020202020204" pitchFamily="34" charset="0"/>
              <a:buChar char="•"/>
            </a:pPr>
            <a:r>
              <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rPr>
              <a:t>Permitting </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 post-environmental assessment  stewardship, regional zoning, surface leasing.</a:t>
            </a:r>
          </a:p>
          <a:p>
            <a:pPr marL="171450" indent="-171450" defTabSz="228554">
              <a:buFont typeface="Arial" panose="020B0604020202020204" pitchFamily="34" charset="0"/>
              <a:buChar char="•"/>
            </a:pPr>
            <a:endPar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endPar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r>
              <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rPr>
              <a:t>Robust Economics &amp; Constructability -</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 independent Feasibility Study released by SLR  Consulting.</a:t>
            </a:r>
          </a:p>
          <a:p>
            <a:pPr marL="171450" indent="-171450" defTabSz="228554">
              <a:buFont typeface="Arial" panose="020B0604020202020204" pitchFamily="34" charset="0"/>
              <a:buChar char="•"/>
            </a:pPr>
            <a:endPar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endPar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r>
              <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rPr>
              <a:t>Low Emission - </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independent GHG Study released by Stantec Consulting.</a:t>
            </a:r>
          </a:p>
          <a:p>
            <a:pPr marL="171450" indent="-171450" defTabSz="228554">
              <a:buFont typeface="Arial" panose="020B0604020202020204" pitchFamily="34" charset="0"/>
              <a:buChar char="•"/>
            </a:pPr>
            <a:endPar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endPar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r>
              <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rPr>
              <a:t>Economic Impact – </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independent Impact Study released by </a:t>
            </a:r>
            <a:r>
              <a:rPr lang="en-US" sz="1200" i="1" err="1">
                <a:solidFill>
                  <a:srgbClr val="333333"/>
                </a:solidFill>
                <a:latin typeface="Open Sans" panose="020B0606030504020204" pitchFamily="34" charset="0"/>
                <a:ea typeface="Open Sans" panose="020B0606030504020204" pitchFamily="34" charset="0"/>
                <a:cs typeface="Open Sans" panose="020B0606030504020204" pitchFamily="34" charset="0"/>
              </a:rPr>
              <a:t>Jupia</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 Consultants.</a:t>
            </a:r>
          </a:p>
          <a:p>
            <a:pPr marL="171450" indent="-171450" defTabSz="228554">
              <a:buFont typeface="Arial" panose="020B0604020202020204" pitchFamily="34" charset="0"/>
              <a:buChar char="•"/>
            </a:pPr>
            <a:endPar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endPar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endPar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r>
              <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rPr>
              <a:t>Validated Productivity – </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independent mine simulation and modeling verification completed by SRK Consulting.</a:t>
            </a:r>
          </a:p>
          <a:p>
            <a:pPr marL="171450" indent="-171450" defTabSz="228554">
              <a:buFont typeface="Arial" panose="020B0604020202020204" pitchFamily="34" charset="0"/>
              <a:buChar char="•"/>
            </a:pPr>
            <a:endPar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endPar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71450" indent="-171450" defTabSz="228554">
              <a:buFont typeface="Arial" panose="020B0604020202020204" pitchFamily="34" charset="0"/>
              <a:buChar char="•"/>
            </a:pPr>
            <a:r>
              <a:rPr lang="en-US" sz="1200" b="1" i="1">
                <a:solidFill>
                  <a:srgbClr val="333333"/>
                </a:solidFill>
                <a:latin typeface="Open Sans" panose="020B0606030504020204" pitchFamily="34" charset="0"/>
                <a:ea typeface="Open Sans" panose="020B0606030504020204" pitchFamily="34" charset="0"/>
                <a:cs typeface="Open Sans" panose="020B0606030504020204" pitchFamily="34" charset="0"/>
              </a:rPr>
              <a:t>De-risked Development Schedule - </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independent review and verification by </a:t>
            </a:r>
            <a:r>
              <a:rPr lang="en-US" sz="1200" i="1" err="1">
                <a:solidFill>
                  <a:srgbClr val="333333"/>
                </a:solidFill>
                <a:latin typeface="Open Sans" panose="020B0606030504020204" pitchFamily="34" charset="0"/>
                <a:ea typeface="Open Sans" panose="020B0606030504020204" pitchFamily="34" charset="0"/>
                <a:cs typeface="Open Sans" panose="020B0606030504020204" pitchFamily="34" charset="0"/>
              </a:rPr>
              <a:t>Tamkali</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 Limited.</a:t>
            </a:r>
            <a:b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br>
            <a:endPar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br>
              <a:rPr lang="en-US" sz="1200">
                <a:solidFill>
                  <a:srgbClr val="333333"/>
                </a:solidFill>
              </a:rPr>
            </a:br>
            <a:endPar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defTabSz="228554"/>
            <a:endParaRPr lang="en-US" sz="1100">
              <a:solidFill>
                <a:srgbClr val="33333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4C229209-B237-3B70-E9F0-4FF8220BA261}"/>
              </a:ext>
            </a:extLst>
          </p:cNvPr>
          <p:cNvSpPr txBox="1"/>
          <p:nvPr/>
        </p:nvSpPr>
        <p:spPr>
          <a:xfrm>
            <a:off x="8192059" y="862584"/>
            <a:ext cx="3267680" cy="369332"/>
          </a:xfrm>
          <a:prstGeom prst="rect">
            <a:avLst/>
          </a:prstGeom>
          <a:noFill/>
        </p:spPr>
        <p:txBody>
          <a:bodyPr wrap="square" rtlCol="0" anchor="b">
            <a:spAutoFit/>
          </a:bodyPr>
          <a:lstStyle/>
          <a:p>
            <a:pPr defTabSz="228554"/>
            <a:r>
              <a:rPr lang="en-US" b="1">
                <a:solidFill>
                  <a:srgbClr val="333333"/>
                </a:solidFill>
                <a:latin typeface="Open Sans" panose="020B0606030504020204" pitchFamily="34" charset="0"/>
              </a:rPr>
              <a:t>Advancing the Asset</a:t>
            </a:r>
            <a:endParaRPr lang="en-US">
              <a:solidFill>
                <a:srgbClr val="333333"/>
              </a:solidFill>
              <a:latin typeface="Open Sans" panose="020B0606030504020204" pitchFamily="34" charset="0"/>
            </a:endParaRPr>
          </a:p>
        </p:txBody>
      </p:sp>
      <p:sp>
        <p:nvSpPr>
          <p:cNvPr id="15" name="TextBox 14">
            <a:extLst>
              <a:ext uri="{FF2B5EF4-FFF2-40B4-BE49-F238E27FC236}">
                <a16:creationId xmlns:a16="http://schemas.microsoft.com/office/drawing/2014/main" id="{4BFF01BD-4BBF-B074-C660-2C2B5E10C0FC}"/>
              </a:ext>
            </a:extLst>
          </p:cNvPr>
          <p:cNvSpPr txBox="1"/>
          <p:nvPr/>
        </p:nvSpPr>
        <p:spPr>
          <a:xfrm>
            <a:off x="4980788" y="2177272"/>
            <a:ext cx="2780477" cy="646331"/>
          </a:xfrm>
          <a:prstGeom prst="rect">
            <a:avLst/>
          </a:prstGeom>
          <a:noFill/>
        </p:spPr>
        <p:txBody>
          <a:bodyPr wrap="square" rtlCol="0">
            <a:spAutoFit/>
          </a:bodyPr>
          <a:lstStyle/>
          <a:p>
            <a:pPr defTabSz="228554"/>
            <a:r>
              <a:rPr lang="en-US" sz="1200" b="1">
                <a:solidFill>
                  <a:srgbClr val="333333"/>
                </a:solidFill>
                <a:latin typeface="Open Sans" panose="020B0606030504020204" pitchFamily="34" charset="0"/>
                <a:ea typeface="Open Sans" panose="020B0606030504020204" pitchFamily="34" charset="0"/>
                <a:cs typeface="Open Sans" panose="020B0606030504020204" pitchFamily="34" charset="0"/>
              </a:rPr>
              <a:t>Multiple Logistical Advantages</a:t>
            </a:r>
          </a:p>
          <a:p>
            <a:pPr marL="171450" indent="-171450" defTabSz="228554">
              <a:buFont typeface="Arial" panose="020B0604020202020204" pitchFamily="34" charset="0"/>
              <a:buChar char="•"/>
            </a:pP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Nearby deep water port</a:t>
            </a:r>
          </a:p>
          <a:p>
            <a:pPr marL="171450" indent="-171450" defTabSz="228554">
              <a:buFont typeface="Arial" panose="020B0604020202020204" pitchFamily="34" charset="0"/>
              <a:buChar char="•"/>
            </a:pP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Hydroelectric, high voltage power</a:t>
            </a:r>
          </a:p>
        </p:txBody>
      </p:sp>
      <p:sp>
        <p:nvSpPr>
          <p:cNvPr id="16" name="TextBox 15">
            <a:extLst>
              <a:ext uri="{FF2B5EF4-FFF2-40B4-BE49-F238E27FC236}">
                <a16:creationId xmlns:a16="http://schemas.microsoft.com/office/drawing/2014/main" id="{604F11E7-445F-36A4-FBA4-670EBE51C965}"/>
              </a:ext>
            </a:extLst>
          </p:cNvPr>
          <p:cNvSpPr txBox="1"/>
          <p:nvPr/>
        </p:nvSpPr>
        <p:spPr>
          <a:xfrm>
            <a:off x="4838611" y="1863570"/>
            <a:ext cx="2123810" cy="369332"/>
          </a:xfrm>
          <a:prstGeom prst="rect">
            <a:avLst/>
          </a:prstGeom>
          <a:noFill/>
        </p:spPr>
        <p:txBody>
          <a:bodyPr wrap="square" rtlCol="0" anchor="b">
            <a:spAutoFit/>
          </a:bodyPr>
          <a:lstStyle/>
          <a:p>
            <a:pPr defTabSz="228554"/>
            <a:r>
              <a:rPr lang="en-US" b="1">
                <a:solidFill>
                  <a:srgbClr val="333333"/>
                </a:solidFill>
                <a:latin typeface="Open Sans" panose="020B0606030504020204" pitchFamily="34" charset="0"/>
              </a:rPr>
              <a:t>Infrastructure</a:t>
            </a:r>
          </a:p>
        </p:txBody>
      </p:sp>
      <p:pic>
        <p:nvPicPr>
          <p:cNvPr id="1026" name="Picture 2">
            <a:extLst>
              <a:ext uri="{FF2B5EF4-FFF2-40B4-BE49-F238E27FC236}">
                <a16:creationId xmlns:a16="http://schemas.microsoft.com/office/drawing/2014/main" id="{0BCA0F25-D417-B72E-36F2-D1D9A1A88C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00" t="30372" r="9957" b="30689"/>
          <a:stretch/>
        </p:blipFill>
        <p:spPr bwMode="auto">
          <a:xfrm>
            <a:off x="10956470" y="3211088"/>
            <a:ext cx="1171033" cy="3773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8A5594-2168-2597-6EDA-5C3E076BD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067394" y="2577075"/>
            <a:ext cx="999916" cy="2802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FD531C2-C412-A084-BCD1-AA05CD31F7CE}"/>
              </a:ext>
            </a:extLst>
          </p:cNvPr>
          <p:cNvGrpSpPr/>
          <p:nvPr/>
        </p:nvGrpSpPr>
        <p:grpSpPr>
          <a:xfrm>
            <a:off x="6096000" y="6176246"/>
            <a:ext cx="5424054" cy="350030"/>
            <a:chOff x="6096000" y="6176246"/>
            <a:chExt cx="5424054" cy="350030"/>
          </a:xfrm>
        </p:grpSpPr>
        <p:sp>
          <p:nvSpPr>
            <p:cNvPr id="17" name="TextBox 16">
              <a:extLst>
                <a:ext uri="{FF2B5EF4-FFF2-40B4-BE49-F238E27FC236}">
                  <a16:creationId xmlns:a16="http://schemas.microsoft.com/office/drawing/2014/main" id="{AFFBE34E-B8CB-D14F-BB5A-B9658D76D8D0}"/>
                </a:ext>
              </a:extLst>
            </p:cNvPr>
            <p:cNvSpPr txBox="1"/>
            <p:nvPr/>
          </p:nvSpPr>
          <p:spPr>
            <a:xfrm>
              <a:off x="6107529" y="6187722"/>
              <a:ext cx="5412525" cy="338554"/>
            </a:xfrm>
            <a:prstGeom prst="rect">
              <a:avLst/>
            </a:prstGeom>
            <a:noFill/>
          </p:spPr>
          <p:txBody>
            <a:bodyPr wrap="square" rtlCol="0">
              <a:spAutoFit/>
            </a:bodyPr>
            <a:lstStyle/>
            <a:p>
              <a:r>
                <a:rPr lang="en-US" sz="800" baseline="30000">
                  <a:solidFill>
                    <a:srgbClr val="333333"/>
                  </a:solidFill>
                </a:rPr>
                <a:t>1 </a:t>
              </a:r>
              <a:r>
                <a:rPr lang="en-US" sz="800">
                  <a:solidFill>
                    <a:srgbClr val="333333"/>
                  </a:solidFill>
                </a:rPr>
                <a:t>Feasibility Study (FS) prepared by SLR Consulting (Canada) Ltd. (SLR) for the Great Atlantic Salt Project disclosed in a technical report filed on SEDAR on May 1, 2024.</a:t>
              </a:r>
            </a:p>
          </p:txBody>
        </p:sp>
        <p:cxnSp>
          <p:nvCxnSpPr>
            <p:cNvPr id="21" name="Straight Connector 20">
              <a:extLst>
                <a:ext uri="{FF2B5EF4-FFF2-40B4-BE49-F238E27FC236}">
                  <a16:creationId xmlns:a16="http://schemas.microsoft.com/office/drawing/2014/main" id="{7E75F5C6-94AB-4ABD-EA5D-1E2F769CEBE7}"/>
                </a:ext>
              </a:extLst>
            </p:cNvPr>
            <p:cNvCxnSpPr>
              <a:cxnSpLocks/>
            </p:cNvCxnSpPr>
            <p:nvPr/>
          </p:nvCxnSpPr>
          <p:spPr>
            <a:xfrm>
              <a:off x="6096000" y="6176246"/>
              <a:ext cx="5424054"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pic>
        <p:nvPicPr>
          <p:cNvPr id="22" name="Picture 2" descr="ICI Innovations - Interactive | Context | Insight">
            <a:extLst>
              <a:ext uri="{FF2B5EF4-FFF2-40B4-BE49-F238E27FC236}">
                <a16:creationId xmlns:a16="http://schemas.microsoft.com/office/drawing/2014/main" id="{B4128855-F92C-01A7-03B4-3A20F122C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7078" y="1676982"/>
            <a:ext cx="999916" cy="4599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a:extLst>
              <a:ext uri="{FF2B5EF4-FFF2-40B4-BE49-F238E27FC236}">
                <a16:creationId xmlns:a16="http://schemas.microsoft.com/office/drawing/2014/main" id="{C865A955-255B-055D-D9D8-A0381E261D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025743" y="5104619"/>
            <a:ext cx="2114448" cy="2082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close up of a logo&#10;&#10;Description automatically generated">
            <a:extLst>
              <a:ext uri="{FF2B5EF4-FFF2-40B4-BE49-F238E27FC236}">
                <a16:creationId xmlns:a16="http://schemas.microsoft.com/office/drawing/2014/main" id="{1805FA6A-B917-33AB-ACFD-1CB4645D24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8132" y="4031190"/>
            <a:ext cx="1171033" cy="431675"/>
          </a:xfrm>
          <a:prstGeom prst="rect">
            <a:avLst/>
          </a:prstGeom>
        </p:spPr>
      </p:pic>
      <p:sp>
        <p:nvSpPr>
          <p:cNvPr id="35" name="TextBox 34">
            <a:extLst>
              <a:ext uri="{FF2B5EF4-FFF2-40B4-BE49-F238E27FC236}">
                <a16:creationId xmlns:a16="http://schemas.microsoft.com/office/drawing/2014/main" id="{23F74B0E-B621-ED98-11CA-D0778D4D7748}"/>
              </a:ext>
            </a:extLst>
          </p:cNvPr>
          <p:cNvSpPr txBox="1"/>
          <p:nvPr/>
        </p:nvSpPr>
        <p:spPr>
          <a:xfrm>
            <a:off x="5026308" y="2843029"/>
            <a:ext cx="2905477" cy="461665"/>
          </a:xfrm>
          <a:prstGeom prst="rect">
            <a:avLst/>
          </a:prstGeom>
          <a:noFill/>
        </p:spPr>
        <p:txBody>
          <a:bodyPr wrap="square">
            <a:spAutoFit/>
          </a:bodyPr>
          <a:lstStyle/>
          <a:p>
            <a:pPr defTabSz="228554"/>
            <a:r>
              <a:rPr lang="en-US" sz="1200" b="1">
                <a:solidFill>
                  <a:srgbClr val="333333"/>
                </a:solidFill>
                <a:latin typeface="Open Sans" panose="020B0606030504020204" pitchFamily="34" charset="0"/>
                <a:ea typeface="Open Sans" panose="020B0606030504020204" pitchFamily="34" charset="0"/>
                <a:cs typeface="Open Sans" panose="020B0606030504020204" pitchFamily="34" charset="0"/>
              </a:rPr>
              <a:t>Innovation </a:t>
            </a:r>
            <a:r>
              <a:rPr lang="en-US" sz="1200">
                <a:solidFill>
                  <a:srgbClr val="333333"/>
                </a:solidFill>
                <a:latin typeface="Open Sans" panose="020B0606030504020204" pitchFamily="34" charset="0"/>
                <a:ea typeface="Open Sans" panose="020B0606030504020204" pitchFamily="34" charset="0"/>
                <a:cs typeface="Open Sans" panose="020B0606030504020204" pitchFamily="34" charset="0"/>
              </a:rPr>
              <a:t>–</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battery electric vehicles &amp; overland conveyor system.</a:t>
            </a:r>
          </a:p>
        </p:txBody>
      </p:sp>
      <p:pic>
        <p:nvPicPr>
          <p:cNvPr id="36" name="Picture 35">
            <a:extLst>
              <a:ext uri="{FF2B5EF4-FFF2-40B4-BE49-F238E27FC236}">
                <a16:creationId xmlns:a16="http://schemas.microsoft.com/office/drawing/2014/main" id="{2DA89C33-243B-9934-D181-42255736202B}"/>
              </a:ext>
            </a:extLst>
          </p:cNvPr>
          <p:cNvPicPr>
            <a:picLocks noChangeAspect="1"/>
          </p:cNvPicPr>
          <p:nvPr/>
        </p:nvPicPr>
        <p:blipFill>
          <a:blip r:embed="rId8"/>
          <a:stretch>
            <a:fillRect/>
          </a:stretch>
        </p:blipFill>
        <p:spPr>
          <a:xfrm>
            <a:off x="11748500" y="5726233"/>
            <a:ext cx="314989" cy="445939"/>
          </a:xfrm>
          <a:prstGeom prst="rect">
            <a:avLst/>
          </a:prstGeom>
        </p:spPr>
      </p:pic>
      <p:sp>
        <p:nvSpPr>
          <p:cNvPr id="23" name="TextBox 22">
            <a:extLst>
              <a:ext uri="{FF2B5EF4-FFF2-40B4-BE49-F238E27FC236}">
                <a16:creationId xmlns:a16="http://schemas.microsoft.com/office/drawing/2014/main" id="{FF7F67F0-B4C1-EE5D-04E7-4E569D747A59}"/>
              </a:ext>
            </a:extLst>
          </p:cNvPr>
          <p:cNvSpPr txBox="1"/>
          <p:nvPr/>
        </p:nvSpPr>
        <p:spPr>
          <a:xfrm>
            <a:off x="4835996" y="3399929"/>
            <a:ext cx="2123810" cy="369332"/>
          </a:xfrm>
          <a:prstGeom prst="rect">
            <a:avLst/>
          </a:prstGeom>
          <a:noFill/>
        </p:spPr>
        <p:txBody>
          <a:bodyPr wrap="square" rtlCol="0" anchor="b">
            <a:spAutoFit/>
          </a:bodyPr>
          <a:lstStyle/>
          <a:p>
            <a:pPr defTabSz="228554"/>
            <a:r>
              <a:rPr lang="en-US" b="1">
                <a:solidFill>
                  <a:srgbClr val="333333"/>
                </a:solidFill>
                <a:latin typeface="Open Sans" panose="020B0606030504020204" pitchFamily="34" charset="0"/>
              </a:rPr>
              <a:t>Strategic </a:t>
            </a:r>
          </a:p>
        </p:txBody>
      </p:sp>
      <p:sp>
        <p:nvSpPr>
          <p:cNvPr id="37" name="TextBox 36">
            <a:extLst>
              <a:ext uri="{FF2B5EF4-FFF2-40B4-BE49-F238E27FC236}">
                <a16:creationId xmlns:a16="http://schemas.microsoft.com/office/drawing/2014/main" id="{F904D8E9-C011-C0DB-4F6C-BB3615F37655}"/>
              </a:ext>
            </a:extLst>
          </p:cNvPr>
          <p:cNvSpPr txBox="1"/>
          <p:nvPr/>
        </p:nvSpPr>
        <p:spPr>
          <a:xfrm>
            <a:off x="4887416" y="3780288"/>
            <a:ext cx="2509427" cy="1384995"/>
          </a:xfrm>
          <a:prstGeom prst="rect">
            <a:avLst/>
          </a:prstGeom>
          <a:noFill/>
        </p:spPr>
        <p:txBody>
          <a:bodyPr wrap="square" rtlCol="0">
            <a:spAutoFit/>
          </a:bodyPr>
          <a:lstStyle/>
          <a:p>
            <a:pPr defTabSz="228554"/>
            <a:r>
              <a:rPr lang="en-US" sz="1200" b="1">
                <a:solidFill>
                  <a:srgbClr val="333333"/>
                </a:solidFill>
                <a:latin typeface="Open Sans" panose="020B0606030504020204" pitchFamily="34" charset="0"/>
                <a:ea typeface="Open Sans" panose="020B0606030504020204" pitchFamily="34" charset="0"/>
                <a:cs typeface="Open Sans" panose="020B0606030504020204" pitchFamily="34" charset="0"/>
              </a:rPr>
              <a:t>Salt Offtake &amp; Canadian JV </a:t>
            </a:r>
          </a:p>
          <a:p>
            <a:pPr marL="171450" indent="-171450" defTabSz="228554">
              <a:buFont typeface="Arial" panose="020B0604020202020204" pitchFamily="34" charset="0"/>
              <a:buChar char="•"/>
            </a:pP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Non-binding MOU with </a:t>
            </a:r>
            <a:r>
              <a:rPr lang="en-US" sz="1200" i="1" err="1">
                <a:solidFill>
                  <a:srgbClr val="333333"/>
                </a:solidFill>
                <a:latin typeface="Open Sans" panose="020B0606030504020204" pitchFamily="34" charset="0"/>
                <a:ea typeface="Open Sans" panose="020B0606030504020204" pitchFamily="34" charset="0"/>
                <a:cs typeface="Open Sans" panose="020B0606030504020204" pitchFamily="34" charset="0"/>
              </a:rPr>
              <a:t>Scotwood</a:t>
            </a: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 Industries</a:t>
            </a:r>
          </a:p>
          <a:p>
            <a:pPr marL="171450" indent="-171450" defTabSz="228554">
              <a:buFont typeface="Arial" panose="020B0604020202020204" pitchFamily="34" charset="0"/>
              <a:buChar char="•"/>
            </a:pP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Targeted volume of 1.25 to 1.50 Mtpa of packaged salt and related products </a:t>
            </a:r>
          </a:p>
          <a:p>
            <a:pPr marL="171450" indent="-171450" defTabSz="228554">
              <a:buFont typeface="Arial" panose="020B0604020202020204" pitchFamily="34" charset="0"/>
              <a:buChar char="•"/>
            </a:pPr>
            <a:endPar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9" name="Picture 38">
            <a:extLst>
              <a:ext uri="{FF2B5EF4-FFF2-40B4-BE49-F238E27FC236}">
                <a16:creationId xmlns:a16="http://schemas.microsoft.com/office/drawing/2014/main" id="{EC09EB72-6039-753A-0D76-C2E4BF19467A}"/>
              </a:ext>
            </a:extLst>
          </p:cNvPr>
          <p:cNvPicPr>
            <a:picLocks noChangeAspect="1"/>
          </p:cNvPicPr>
          <p:nvPr/>
        </p:nvPicPr>
        <p:blipFill>
          <a:blip r:embed="rId9"/>
          <a:stretch>
            <a:fillRect/>
          </a:stretch>
        </p:blipFill>
        <p:spPr>
          <a:xfrm>
            <a:off x="7028339" y="3896521"/>
            <a:ext cx="1163720" cy="428665"/>
          </a:xfrm>
          <a:prstGeom prst="rect">
            <a:avLst/>
          </a:prstGeom>
        </p:spPr>
      </p:pic>
      <p:sp>
        <p:nvSpPr>
          <p:cNvPr id="27" name="TextBox 26">
            <a:extLst>
              <a:ext uri="{FF2B5EF4-FFF2-40B4-BE49-F238E27FC236}">
                <a16:creationId xmlns:a16="http://schemas.microsoft.com/office/drawing/2014/main" id="{F3373F24-4F2C-E799-F9CE-9904037472CC}"/>
              </a:ext>
            </a:extLst>
          </p:cNvPr>
          <p:cNvSpPr txBox="1"/>
          <p:nvPr/>
        </p:nvSpPr>
        <p:spPr>
          <a:xfrm>
            <a:off x="4887416" y="5196461"/>
            <a:ext cx="2509427" cy="1015663"/>
          </a:xfrm>
          <a:prstGeom prst="rect">
            <a:avLst/>
          </a:prstGeom>
          <a:noFill/>
        </p:spPr>
        <p:txBody>
          <a:bodyPr wrap="square" rtlCol="0">
            <a:spAutoFit/>
          </a:bodyPr>
          <a:lstStyle/>
          <a:p>
            <a:pPr defTabSz="228554"/>
            <a:r>
              <a:rPr lang="en-US" sz="1200" b="1">
                <a:solidFill>
                  <a:srgbClr val="333333"/>
                </a:solidFill>
                <a:latin typeface="Open Sans" panose="020B0606030504020204" pitchFamily="34" charset="0"/>
                <a:ea typeface="Open Sans" panose="020B0606030504020204" pitchFamily="34" charset="0"/>
                <a:cs typeface="Open Sans" panose="020B0606030504020204" pitchFamily="34" charset="0"/>
              </a:rPr>
              <a:t>Equipment Partnership</a:t>
            </a:r>
          </a:p>
          <a:p>
            <a:pPr marL="171450" indent="-171450" defTabSz="228554">
              <a:buFont typeface="Arial" panose="020B0604020202020204" pitchFamily="34" charset="0"/>
              <a:buChar char="•"/>
            </a:pPr>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Non-binding MOU with </a:t>
            </a:r>
          </a:p>
          <a:p>
            <a:pPr defTabSz="228554"/>
            <a:r>
              <a:rPr lang="en-US" sz="1200" i="1">
                <a:solidFill>
                  <a:srgbClr val="333333"/>
                </a:solidFill>
                <a:latin typeface="Open Sans" panose="020B0606030504020204" pitchFamily="34" charset="0"/>
                <a:ea typeface="Open Sans" panose="020B0606030504020204" pitchFamily="34" charset="0"/>
                <a:cs typeface="Open Sans" panose="020B0606030504020204" pitchFamily="34" charset="0"/>
              </a:rPr>
              <a:t>	Sandvik Mining and Rock 	Solutions, including $73 million 	financing</a:t>
            </a:r>
          </a:p>
        </p:txBody>
      </p:sp>
      <p:pic>
        <p:nvPicPr>
          <p:cNvPr id="33" name="Picture 32">
            <a:extLst>
              <a:ext uri="{FF2B5EF4-FFF2-40B4-BE49-F238E27FC236}">
                <a16:creationId xmlns:a16="http://schemas.microsoft.com/office/drawing/2014/main" id="{14055B76-BB8D-450B-965C-662151B3FEE4}"/>
              </a:ext>
            </a:extLst>
          </p:cNvPr>
          <p:cNvPicPr>
            <a:picLocks noChangeAspect="1"/>
          </p:cNvPicPr>
          <p:nvPr/>
        </p:nvPicPr>
        <p:blipFill>
          <a:blip r:embed="rId10"/>
          <a:stretch>
            <a:fillRect/>
          </a:stretch>
        </p:blipFill>
        <p:spPr>
          <a:xfrm>
            <a:off x="6951504" y="5368976"/>
            <a:ext cx="1163720" cy="211585"/>
          </a:xfrm>
          <a:prstGeom prst="rect">
            <a:avLst/>
          </a:prstGeom>
        </p:spPr>
      </p:pic>
    </p:spTree>
    <p:extLst>
      <p:ext uri="{BB962C8B-B14F-4D97-AF65-F5344CB8AC3E}">
        <p14:creationId xmlns:p14="http://schemas.microsoft.com/office/powerpoint/2010/main" val="13343391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51A11-5367-C23E-3460-AFBAB9DA5505}"/>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6C3E1597-439E-2E64-26BB-2E9B6160072D}"/>
              </a:ext>
            </a:extLst>
          </p:cNvPr>
          <p:cNvGraphicFramePr>
            <a:graphicFrameLocks/>
          </p:cNvGraphicFramePr>
          <p:nvPr/>
        </p:nvGraphicFramePr>
        <p:xfrm>
          <a:off x="8358907" y="1095841"/>
          <a:ext cx="3352800" cy="205753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84F121F-5605-E252-4CDC-53F5B48E4ACF}"/>
              </a:ext>
            </a:extLst>
          </p:cNvPr>
          <p:cNvSpPr>
            <a:spLocks noGrp="1"/>
          </p:cNvSpPr>
          <p:nvPr>
            <p:ph type="title"/>
          </p:nvPr>
        </p:nvSpPr>
        <p:spPr/>
        <p:txBody>
          <a:bodyPr/>
          <a:lstStyle/>
          <a:p>
            <a:r>
              <a:rPr lang="en-CA">
                <a:solidFill>
                  <a:srgbClr val="524E52"/>
                </a:solidFill>
              </a:rPr>
              <a:t>North American salt industry</a:t>
            </a:r>
          </a:p>
        </p:txBody>
      </p:sp>
      <p:sp>
        <p:nvSpPr>
          <p:cNvPr id="3" name="Content Placeholder 2">
            <a:extLst>
              <a:ext uri="{FF2B5EF4-FFF2-40B4-BE49-F238E27FC236}">
                <a16:creationId xmlns:a16="http://schemas.microsoft.com/office/drawing/2014/main" id="{234BBC28-DE46-39DA-B5FC-AADF313C8E7A}"/>
              </a:ext>
            </a:extLst>
          </p:cNvPr>
          <p:cNvSpPr>
            <a:spLocks noGrp="1"/>
          </p:cNvSpPr>
          <p:nvPr>
            <p:ph idx="1"/>
          </p:nvPr>
        </p:nvSpPr>
        <p:spPr>
          <a:xfrm>
            <a:off x="312417" y="1144090"/>
            <a:ext cx="5371661" cy="5347197"/>
          </a:xfrm>
        </p:spPr>
        <p:txBody>
          <a:bodyPr>
            <a:normAutofit/>
          </a:bodyPr>
          <a:lstStyle/>
          <a:p>
            <a:r>
              <a:rPr lang="en-US" sz="1400" dirty="0"/>
              <a:t>Global demand of over 325 Mtpa</a:t>
            </a:r>
          </a:p>
          <a:p>
            <a:r>
              <a:rPr lang="en-US" sz="1400" dirty="0"/>
              <a:t>North America demand of 70 Mtpa</a:t>
            </a:r>
          </a:p>
          <a:p>
            <a:pPr lvl="1"/>
            <a:r>
              <a:rPr lang="en-US" sz="1200" dirty="0"/>
              <a:t>18 Mtpa imported annually (25%)</a:t>
            </a:r>
          </a:p>
          <a:p>
            <a:pPr lvl="2"/>
            <a:r>
              <a:rPr lang="en-US" sz="1100" dirty="0"/>
              <a:t>Primary regions include Chile, Mexico, Egypt, Brazil</a:t>
            </a:r>
          </a:p>
          <a:p>
            <a:pPr lvl="1"/>
            <a:r>
              <a:rPr lang="en-US" sz="1200" dirty="0"/>
              <a:t>Imports grown from 7-10 Mtpa in 2010-2013 to current levels</a:t>
            </a:r>
          </a:p>
        </p:txBody>
      </p:sp>
      <p:sp>
        <p:nvSpPr>
          <p:cNvPr id="4" name="Slide Number Placeholder 3">
            <a:extLst>
              <a:ext uri="{FF2B5EF4-FFF2-40B4-BE49-F238E27FC236}">
                <a16:creationId xmlns:a16="http://schemas.microsoft.com/office/drawing/2014/main" id="{D20E3E62-F012-9234-7C60-BFC334F20E90}"/>
              </a:ext>
            </a:extLst>
          </p:cNvPr>
          <p:cNvSpPr>
            <a:spLocks noGrp="1"/>
          </p:cNvSpPr>
          <p:nvPr>
            <p:ph type="sldNum" sz="quarter" idx="12"/>
          </p:nvPr>
        </p:nvSpPr>
        <p:spPr>
          <a:xfrm>
            <a:off x="11739417" y="6127378"/>
            <a:ext cx="473364" cy="365125"/>
          </a:xfrm>
        </p:spPr>
        <p:txBody>
          <a:bodyPr/>
          <a:lstStyle/>
          <a:p>
            <a:pPr marL="0" indent="0">
              <a:buFont typeface="+mj-lt"/>
              <a:buNone/>
            </a:pPr>
            <a:fld id="{C150156F-3BD5-4107-88D7-5D6FD17D4C40}" type="slidenum">
              <a:rPr lang="en-CA" smtClean="0"/>
              <a:pPr marL="0" indent="0">
                <a:buFont typeface="+mj-lt"/>
                <a:buNone/>
              </a:pPr>
              <a:t>5</a:t>
            </a:fld>
            <a:endParaRPr lang="en-CA"/>
          </a:p>
        </p:txBody>
      </p:sp>
      <p:sp>
        <p:nvSpPr>
          <p:cNvPr id="7" name="TextBox 6">
            <a:extLst>
              <a:ext uri="{FF2B5EF4-FFF2-40B4-BE49-F238E27FC236}">
                <a16:creationId xmlns:a16="http://schemas.microsoft.com/office/drawing/2014/main" id="{2F1E4B2E-8F63-C962-6C4D-AA4962885AFD}"/>
              </a:ext>
            </a:extLst>
          </p:cNvPr>
          <p:cNvSpPr txBox="1"/>
          <p:nvPr/>
        </p:nvSpPr>
        <p:spPr>
          <a:xfrm>
            <a:off x="414790" y="2566894"/>
            <a:ext cx="1824154" cy="279797"/>
          </a:xfrm>
          <a:prstGeom prst="rect">
            <a:avLst/>
          </a:prstGeom>
          <a:noFill/>
        </p:spPr>
        <p:txBody>
          <a:bodyPr wrap="none" rtlCol="0">
            <a:spAutoFit/>
          </a:bodyPr>
          <a:lstStyle/>
          <a:p>
            <a:r>
              <a:rPr lang="en-CA" sz="1400">
                <a:latin typeface="Open Sans" panose="020B0606030504020204" pitchFamily="34" charset="0"/>
                <a:ea typeface="Open Sans" panose="020B0606030504020204" pitchFamily="34" charset="0"/>
                <a:cs typeface="Open Sans" panose="020B0606030504020204" pitchFamily="34" charset="0"/>
              </a:rPr>
              <a:t>Geographic Supply</a:t>
            </a:r>
            <a:r>
              <a:rPr lang="en-CA" sz="1400" baseline="30000">
                <a:latin typeface="Open Sans" panose="020B0606030504020204" pitchFamily="34" charset="0"/>
                <a:ea typeface="Open Sans" panose="020B0606030504020204" pitchFamily="34" charset="0"/>
                <a:cs typeface="Open Sans" panose="020B0606030504020204" pitchFamily="34" charset="0"/>
              </a:rPr>
              <a:t>1</a:t>
            </a:r>
          </a:p>
        </p:txBody>
      </p:sp>
      <p:cxnSp>
        <p:nvCxnSpPr>
          <p:cNvPr id="9" name="Straight Connector 8">
            <a:extLst>
              <a:ext uri="{FF2B5EF4-FFF2-40B4-BE49-F238E27FC236}">
                <a16:creationId xmlns:a16="http://schemas.microsoft.com/office/drawing/2014/main" id="{9CABC51B-BEBB-2249-3B6A-1ECF6A35A938}"/>
              </a:ext>
            </a:extLst>
          </p:cNvPr>
          <p:cNvCxnSpPr>
            <a:cxnSpLocks/>
          </p:cNvCxnSpPr>
          <p:nvPr/>
        </p:nvCxnSpPr>
        <p:spPr>
          <a:xfrm>
            <a:off x="414790" y="2839686"/>
            <a:ext cx="527481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9885F02-47C8-BDA2-3BD1-8B415809B4F3}"/>
              </a:ext>
            </a:extLst>
          </p:cNvPr>
          <p:cNvSpPr txBox="1"/>
          <p:nvPr/>
        </p:nvSpPr>
        <p:spPr>
          <a:xfrm>
            <a:off x="9135743" y="862837"/>
            <a:ext cx="2029979" cy="276999"/>
          </a:xfrm>
          <a:prstGeom prst="rect">
            <a:avLst/>
          </a:prstGeom>
          <a:noFill/>
        </p:spPr>
        <p:txBody>
          <a:bodyPr wrap="none" rtlCol="0">
            <a:spAutoFit/>
          </a:bodyPr>
          <a:lstStyle/>
          <a:p>
            <a:r>
              <a:rPr lang="en-CA" sz="1200">
                <a:latin typeface="Open Sans" panose="020B0606030504020204" pitchFamily="34" charset="0"/>
                <a:ea typeface="Open Sans" panose="020B0606030504020204" pitchFamily="34" charset="0"/>
                <a:cs typeface="Open Sans" panose="020B0606030504020204" pitchFamily="34" charset="0"/>
              </a:rPr>
              <a:t>Demand by End Markets</a:t>
            </a:r>
            <a:r>
              <a:rPr lang="en-CA" sz="1200" baseline="30000">
                <a:latin typeface="Open Sans" panose="020B0606030504020204" pitchFamily="34" charset="0"/>
                <a:ea typeface="Open Sans" panose="020B0606030504020204" pitchFamily="34" charset="0"/>
                <a:cs typeface="Open Sans" panose="020B0606030504020204" pitchFamily="34" charset="0"/>
              </a:rPr>
              <a:t>1</a:t>
            </a:r>
          </a:p>
        </p:txBody>
      </p:sp>
      <p:graphicFrame>
        <p:nvGraphicFramePr>
          <p:cNvPr id="19" name="Chart 18">
            <a:extLst>
              <a:ext uri="{FF2B5EF4-FFF2-40B4-BE49-F238E27FC236}">
                <a16:creationId xmlns:a16="http://schemas.microsoft.com/office/drawing/2014/main" id="{FC864DAE-85F2-BD72-6F1A-0213AE6A8575}"/>
              </a:ext>
            </a:extLst>
          </p:cNvPr>
          <p:cNvGraphicFramePr>
            <a:graphicFrameLocks/>
          </p:cNvGraphicFramePr>
          <p:nvPr>
            <p:extLst>
              <p:ext uri="{D42A27DB-BD31-4B8C-83A1-F6EECF244321}">
                <p14:modId xmlns:p14="http://schemas.microsoft.com/office/powerpoint/2010/main" val="1573859585"/>
              </p:ext>
            </p:extLst>
          </p:nvPr>
        </p:nvGraphicFramePr>
        <p:xfrm>
          <a:off x="547005" y="2819405"/>
          <a:ext cx="4367895" cy="3189410"/>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Straight Connector 22">
            <a:extLst>
              <a:ext uri="{FF2B5EF4-FFF2-40B4-BE49-F238E27FC236}">
                <a16:creationId xmlns:a16="http://schemas.microsoft.com/office/drawing/2014/main" id="{98A8DF72-0B37-379D-77A6-C3C781DA361D}"/>
              </a:ext>
            </a:extLst>
          </p:cNvPr>
          <p:cNvCxnSpPr>
            <a:cxnSpLocks/>
          </p:cNvCxnSpPr>
          <p:nvPr/>
        </p:nvCxnSpPr>
        <p:spPr>
          <a:xfrm>
            <a:off x="1066800" y="3292221"/>
            <a:ext cx="383540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A4FC0B83-CE25-6B4E-2A6F-D85C02D04684}"/>
              </a:ext>
            </a:extLst>
          </p:cNvPr>
          <p:cNvSpPr txBox="1"/>
          <p:nvPr/>
        </p:nvSpPr>
        <p:spPr>
          <a:xfrm>
            <a:off x="9135743" y="2978411"/>
            <a:ext cx="1562415" cy="276999"/>
          </a:xfrm>
          <a:prstGeom prst="rect">
            <a:avLst/>
          </a:prstGeom>
          <a:noFill/>
        </p:spPr>
        <p:txBody>
          <a:bodyPr wrap="none" rtlCol="0">
            <a:spAutoFit/>
          </a:bodyPr>
          <a:lstStyle/>
          <a:p>
            <a:r>
              <a:rPr lang="en-CA" sz="1200">
                <a:latin typeface="Open Sans" panose="020B0606030504020204" pitchFamily="34" charset="0"/>
                <a:ea typeface="Open Sans" panose="020B0606030504020204" pitchFamily="34" charset="0"/>
                <a:cs typeface="Open Sans" panose="020B0606030504020204" pitchFamily="34" charset="0"/>
              </a:rPr>
              <a:t>Target End Markets</a:t>
            </a:r>
          </a:p>
        </p:txBody>
      </p:sp>
      <p:cxnSp>
        <p:nvCxnSpPr>
          <p:cNvPr id="29" name="Straight Connector 28">
            <a:extLst>
              <a:ext uri="{FF2B5EF4-FFF2-40B4-BE49-F238E27FC236}">
                <a16:creationId xmlns:a16="http://schemas.microsoft.com/office/drawing/2014/main" id="{6B8BBCDD-606B-25AE-F819-DB72D7D8DDEC}"/>
              </a:ext>
            </a:extLst>
          </p:cNvPr>
          <p:cNvCxnSpPr>
            <a:cxnSpLocks/>
          </p:cNvCxnSpPr>
          <p:nvPr/>
        </p:nvCxnSpPr>
        <p:spPr>
          <a:xfrm>
            <a:off x="9226204" y="3263964"/>
            <a:ext cx="25200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995BF48-924F-17B5-A093-33E1A42318B6}"/>
              </a:ext>
            </a:extLst>
          </p:cNvPr>
          <p:cNvSpPr txBox="1"/>
          <p:nvPr/>
        </p:nvSpPr>
        <p:spPr>
          <a:xfrm>
            <a:off x="4914900" y="2920592"/>
            <a:ext cx="818787" cy="1384995"/>
          </a:xfrm>
          <a:prstGeom prst="rect">
            <a:avLst/>
          </a:prstGeom>
          <a:noFill/>
        </p:spPr>
        <p:txBody>
          <a:bodyPr wrap="square" rtlCol="0">
            <a:spAutoFit/>
          </a:bodyPr>
          <a:lstStyle/>
          <a:p>
            <a:r>
              <a:rPr lang="en-CA" sz="1200" i="1">
                <a:latin typeface="Open Sans" panose="020B0606030504020204" pitchFamily="34" charset="0"/>
                <a:ea typeface="Open Sans" panose="020B0606030504020204" pitchFamily="34" charset="0"/>
                <a:cs typeface="Open Sans" panose="020B0606030504020204" pitchFamily="34" charset="0"/>
              </a:rPr>
              <a:t>15-20 million tonnes imported annually to North America</a:t>
            </a:r>
            <a:endParaRPr lang="en-CA" sz="1200" i="1" baseline="300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20DFB221-3004-C095-438A-C6F466AFE905}"/>
              </a:ext>
            </a:extLst>
          </p:cNvPr>
          <p:cNvSpPr txBox="1"/>
          <p:nvPr/>
        </p:nvSpPr>
        <p:spPr>
          <a:xfrm>
            <a:off x="6059573" y="858147"/>
            <a:ext cx="2568717" cy="276999"/>
          </a:xfrm>
          <a:prstGeom prst="rect">
            <a:avLst/>
          </a:prstGeom>
          <a:noFill/>
        </p:spPr>
        <p:txBody>
          <a:bodyPr wrap="none" rtlCol="0">
            <a:spAutoFit/>
          </a:bodyPr>
          <a:lstStyle/>
          <a:p>
            <a:r>
              <a:rPr lang="en-CA" sz="1200">
                <a:latin typeface="Open Sans" panose="020B0606030504020204" pitchFamily="34" charset="0"/>
                <a:ea typeface="Open Sans" panose="020B0606030504020204" pitchFamily="34" charset="0"/>
                <a:cs typeface="Open Sans" panose="020B0606030504020204" pitchFamily="34" charset="0"/>
              </a:rPr>
              <a:t>International Supply Breakdown</a:t>
            </a:r>
            <a:r>
              <a:rPr lang="en-CA" sz="1200" baseline="30000">
                <a:latin typeface="Open Sans" panose="020B0606030504020204" pitchFamily="34" charset="0"/>
                <a:ea typeface="Open Sans" panose="020B0606030504020204" pitchFamily="34" charset="0"/>
                <a:cs typeface="Open Sans" panose="020B0606030504020204" pitchFamily="34" charset="0"/>
              </a:rPr>
              <a:t>1</a:t>
            </a:r>
          </a:p>
        </p:txBody>
      </p:sp>
      <p:cxnSp>
        <p:nvCxnSpPr>
          <p:cNvPr id="34" name="Straight Connector 33">
            <a:extLst>
              <a:ext uri="{FF2B5EF4-FFF2-40B4-BE49-F238E27FC236}">
                <a16:creationId xmlns:a16="http://schemas.microsoft.com/office/drawing/2014/main" id="{6A95037C-FD68-275C-56AC-F2A18F479BA2}"/>
              </a:ext>
            </a:extLst>
          </p:cNvPr>
          <p:cNvCxnSpPr>
            <a:cxnSpLocks/>
          </p:cNvCxnSpPr>
          <p:nvPr/>
        </p:nvCxnSpPr>
        <p:spPr>
          <a:xfrm>
            <a:off x="6151227" y="1143699"/>
            <a:ext cx="25200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F44BFB3-3145-784B-BE61-AE4623A969E3}"/>
              </a:ext>
            </a:extLst>
          </p:cNvPr>
          <p:cNvSpPr txBox="1"/>
          <p:nvPr/>
        </p:nvSpPr>
        <p:spPr>
          <a:xfrm>
            <a:off x="6059573" y="2963490"/>
            <a:ext cx="1682127" cy="276999"/>
          </a:xfrm>
          <a:prstGeom prst="rect">
            <a:avLst/>
          </a:prstGeom>
          <a:noFill/>
        </p:spPr>
        <p:txBody>
          <a:bodyPr wrap="none" rtlCol="0">
            <a:spAutoFit/>
          </a:bodyPr>
          <a:lstStyle/>
          <a:p>
            <a:r>
              <a:rPr lang="en-CA" sz="1200" dirty="0">
                <a:latin typeface="Open Sans" panose="020B0606030504020204" pitchFamily="34" charset="0"/>
                <a:ea typeface="Open Sans" panose="020B0606030504020204" pitchFamily="34" charset="0"/>
                <a:cs typeface="Open Sans" panose="020B0606030504020204" pitchFamily="34" charset="0"/>
              </a:rPr>
              <a:t>Stable Price Growth</a:t>
            </a:r>
            <a:r>
              <a:rPr lang="en-CA" sz="1200" baseline="30000" dirty="0">
                <a:latin typeface="Open Sans" panose="020B0606030504020204" pitchFamily="34" charset="0"/>
                <a:ea typeface="Open Sans" panose="020B0606030504020204" pitchFamily="34" charset="0"/>
                <a:cs typeface="Open Sans" panose="020B0606030504020204" pitchFamily="34" charset="0"/>
              </a:rPr>
              <a:t>2</a:t>
            </a:r>
          </a:p>
        </p:txBody>
      </p:sp>
      <p:cxnSp>
        <p:nvCxnSpPr>
          <p:cNvPr id="40" name="Straight Connector 39">
            <a:extLst>
              <a:ext uri="{FF2B5EF4-FFF2-40B4-BE49-F238E27FC236}">
                <a16:creationId xmlns:a16="http://schemas.microsoft.com/office/drawing/2014/main" id="{7300CF2A-38ED-5443-E605-5034D94FEB2D}"/>
              </a:ext>
            </a:extLst>
          </p:cNvPr>
          <p:cNvCxnSpPr>
            <a:cxnSpLocks/>
          </p:cNvCxnSpPr>
          <p:nvPr/>
        </p:nvCxnSpPr>
        <p:spPr>
          <a:xfrm>
            <a:off x="6151226" y="3249043"/>
            <a:ext cx="25200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2C6B5E9F-60F4-2D80-DE32-65712F1FE6D2}"/>
              </a:ext>
            </a:extLst>
          </p:cNvPr>
          <p:cNvSpPr txBox="1">
            <a:spLocks/>
          </p:cNvSpPr>
          <p:nvPr/>
        </p:nvSpPr>
        <p:spPr>
          <a:xfrm>
            <a:off x="9161546" y="3429911"/>
            <a:ext cx="2814553" cy="25946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rgbClr val="3A393C"/>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9585C"/>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a:latin typeface="Open Sans" panose="020B0606030504020204" pitchFamily="34" charset="0"/>
                <a:ea typeface="Open Sans" panose="020B0606030504020204" pitchFamily="34" charset="0"/>
                <a:cs typeface="Open Sans" panose="020B0606030504020204" pitchFamily="34" charset="0"/>
              </a:rPr>
              <a:t>Primary Focus: De-icing</a:t>
            </a:r>
          </a:p>
          <a:p>
            <a:r>
              <a:rPr lang="en-US" sz="1050">
                <a:latin typeface="Open Sans" panose="020B0606030504020204" pitchFamily="34" charset="0"/>
                <a:ea typeface="Open Sans" panose="020B0606030504020204" pitchFamily="34" charset="0"/>
                <a:cs typeface="Open Sans" panose="020B0606030504020204" pitchFamily="34" charset="0"/>
              </a:rPr>
              <a:t>Regions</a:t>
            </a:r>
          </a:p>
          <a:p>
            <a:pPr lvl="1"/>
            <a:r>
              <a:rPr lang="en-US" sz="1050"/>
              <a:t>Atlantic Canada</a:t>
            </a:r>
          </a:p>
          <a:p>
            <a:pPr lvl="1"/>
            <a:r>
              <a:rPr lang="en-US" sz="1050"/>
              <a:t>Eastern Canada</a:t>
            </a:r>
          </a:p>
          <a:p>
            <a:pPr lvl="1"/>
            <a:r>
              <a:rPr lang="en-US" sz="1050"/>
              <a:t>Northeastern US</a:t>
            </a:r>
          </a:p>
          <a:p>
            <a:r>
              <a:rPr lang="en-US" sz="1050">
                <a:latin typeface="Open Sans" panose="020B0606030504020204" pitchFamily="34" charset="0"/>
                <a:ea typeface="Open Sans" panose="020B0606030504020204" pitchFamily="34" charset="0"/>
                <a:cs typeface="Open Sans" panose="020B0606030504020204" pitchFamily="34" charset="0"/>
              </a:rPr>
              <a:t>Market Segments</a:t>
            </a:r>
          </a:p>
          <a:p>
            <a:pPr lvl="1"/>
            <a:r>
              <a:rPr lang="en-US" sz="1050"/>
              <a:t>Bulk Commercial</a:t>
            </a:r>
          </a:p>
          <a:p>
            <a:pPr lvl="1"/>
            <a:r>
              <a:rPr lang="en-US" sz="1050"/>
              <a:t>Packaged Commercial</a:t>
            </a:r>
          </a:p>
          <a:p>
            <a:pPr lvl="1"/>
            <a:r>
              <a:rPr lang="en-US" sz="1050"/>
              <a:t>Packaged Consumer</a:t>
            </a:r>
          </a:p>
          <a:p>
            <a:r>
              <a:rPr lang="en-US" sz="1050">
                <a:latin typeface="Open Sans" panose="020B0606030504020204" pitchFamily="34" charset="0"/>
                <a:ea typeface="Open Sans" panose="020B0606030504020204" pitchFamily="34" charset="0"/>
                <a:cs typeface="Open Sans" panose="020B0606030504020204" pitchFamily="34" charset="0"/>
              </a:rPr>
              <a:t>Secondary Focus</a:t>
            </a:r>
          </a:p>
          <a:p>
            <a:pPr lvl="1"/>
            <a:r>
              <a:rPr lang="en-US" sz="1050"/>
              <a:t>Review underway</a:t>
            </a:r>
          </a:p>
          <a:p>
            <a:pPr marL="457200" lvl="1" indent="0">
              <a:buNone/>
            </a:pPr>
            <a:endParaRPr lang="en-US" sz="1100"/>
          </a:p>
        </p:txBody>
      </p:sp>
      <p:graphicFrame>
        <p:nvGraphicFramePr>
          <p:cNvPr id="43" name="Chart 42">
            <a:extLst>
              <a:ext uri="{FF2B5EF4-FFF2-40B4-BE49-F238E27FC236}">
                <a16:creationId xmlns:a16="http://schemas.microsoft.com/office/drawing/2014/main" id="{AD2001C7-FF1E-302C-FFF8-AE10FACEDFC4}"/>
              </a:ext>
            </a:extLst>
          </p:cNvPr>
          <p:cNvGraphicFramePr>
            <a:graphicFrameLocks/>
          </p:cNvGraphicFramePr>
          <p:nvPr/>
        </p:nvGraphicFramePr>
        <p:xfrm>
          <a:off x="6038940" y="1205284"/>
          <a:ext cx="2582032" cy="1622816"/>
        </p:xfrm>
        <a:graphic>
          <a:graphicData uri="http://schemas.openxmlformats.org/drawingml/2006/chart">
            <c:chart xmlns:c="http://schemas.openxmlformats.org/drawingml/2006/chart" xmlns:r="http://schemas.openxmlformats.org/officeDocument/2006/relationships" r:id="rId5"/>
          </a:graphicData>
        </a:graphic>
      </p:graphicFrame>
      <p:cxnSp>
        <p:nvCxnSpPr>
          <p:cNvPr id="44" name="Straight Connector 43">
            <a:extLst>
              <a:ext uri="{FF2B5EF4-FFF2-40B4-BE49-F238E27FC236}">
                <a16:creationId xmlns:a16="http://schemas.microsoft.com/office/drawing/2014/main" id="{F0D67B19-5A36-4E9C-7F0A-08D7E3FEC5CD}"/>
              </a:ext>
            </a:extLst>
          </p:cNvPr>
          <p:cNvCxnSpPr>
            <a:cxnSpLocks/>
          </p:cNvCxnSpPr>
          <p:nvPr/>
        </p:nvCxnSpPr>
        <p:spPr>
          <a:xfrm>
            <a:off x="9226204" y="1151319"/>
            <a:ext cx="25200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EE1EFD-A58F-4DF1-F5A7-673779A4D914}"/>
              </a:ext>
            </a:extLst>
          </p:cNvPr>
          <p:cNvSpPr txBox="1"/>
          <p:nvPr/>
        </p:nvSpPr>
        <p:spPr>
          <a:xfrm>
            <a:off x="9251539" y="2190074"/>
            <a:ext cx="691215" cy="276999"/>
          </a:xfrm>
          <a:prstGeom prst="rect">
            <a:avLst/>
          </a:prstGeom>
          <a:noFill/>
        </p:spPr>
        <p:txBody>
          <a:bodyPr wrap="none" rtlCol="0">
            <a:spAutoFit/>
          </a:bodyPr>
          <a:lstStyle/>
          <a:p>
            <a:r>
              <a:rPr lang="en-CA" sz="1200" i="1"/>
              <a:t>De-icing</a:t>
            </a:r>
          </a:p>
        </p:txBody>
      </p:sp>
      <p:grpSp>
        <p:nvGrpSpPr>
          <p:cNvPr id="15" name="Group 14">
            <a:extLst>
              <a:ext uri="{FF2B5EF4-FFF2-40B4-BE49-F238E27FC236}">
                <a16:creationId xmlns:a16="http://schemas.microsoft.com/office/drawing/2014/main" id="{70256B1C-B3CC-F649-A769-6CE29A73E9B5}"/>
              </a:ext>
            </a:extLst>
          </p:cNvPr>
          <p:cNvGrpSpPr/>
          <p:nvPr/>
        </p:nvGrpSpPr>
        <p:grpSpPr>
          <a:xfrm>
            <a:off x="6096000" y="6176246"/>
            <a:ext cx="5453150" cy="338554"/>
            <a:chOff x="6096000" y="6176246"/>
            <a:chExt cx="5453150" cy="338554"/>
          </a:xfrm>
        </p:grpSpPr>
        <p:sp>
          <p:nvSpPr>
            <p:cNvPr id="16" name="TextBox 15">
              <a:extLst>
                <a:ext uri="{FF2B5EF4-FFF2-40B4-BE49-F238E27FC236}">
                  <a16:creationId xmlns:a16="http://schemas.microsoft.com/office/drawing/2014/main" id="{CB77CBF6-3B10-455B-A5BF-EAF38B700FE4}"/>
                </a:ext>
              </a:extLst>
            </p:cNvPr>
            <p:cNvSpPr txBox="1"/>
            <p:nvPr/>
          </p:nvSpPr>
          <p:spPr>
            <a:xfrm>
              <a:off x="6136625" y="6176246"/>
              <a:ext cx="5412525" cy="338554"/>
            </a:xfrm>
            <a:prstGeom prst="rect">
              <a:avLst/>
            </a:prstGeom>
            <a:noFill/>
          </p:spPr>
          <p:txBody>
            <a:bodyPr wrap="square" rtlCol="0">
              <a:spAutoFit/>
            </a:bodyPr>
            <a:lstStyle/>
            <a:p>
              <a:pPr marL="228600" indent="-228600">
                <a:buAutoNum type="arabicPlain"/>
              </a:pPr>
              <a:r>
                <a:rPr lang="en-CA" sz="800" i="1" dirty="0">
                  <a:latin typeface="Open Sans" panose="020B0606030504020204" pitchFamily="34" charset="0"/>
                  <a:ea typeface="Open Sans" panose="020B0606030504020204" pitchFamily="34" charset="0"/>
                  <a:cs typeface="Open Sans" panose="020B0606030504020204" pitchFamily="34" charset="0"/>
                </a:rPr>
                <a:t>Sourced from 2022 Salt Market Information Study. STEFAN SCHLAG LEON BERAUD. </a:t>
              </a:r>
              <a:r>
                <a:rPr lang="en-CA" sz="800" i="1" dirty="0">
                  <a:latin typeface="Open Sans" panose="020B0606030504020204" pitchFamily="34" charset="0"/>
                  <a:ea typeface="Open Sans" panose="020B0606030504020204" pitchFamily="34" charset="0"/>
                  <a:cs typeface="Open Sans" panose="020B0606030504020204" pitchFamily="34" charset="0"/>
                  <a:hlinkClick r:id="rId6"/>
                </a:rPr>
                <a:t>www.saltmarketinfo.com</a:t>
              </a:r>
              <a:r>
                <a:rPr lang="en-CA" sz="800" i="1" dirty="0">
                  <a:latin typeface="Open Sans" panose="020B0606030504020204" pitchFamily="34" charset="0"/>
                  <a:ea typeface="Open Sans" panose="020B0606030504020204" pitchFamily="34" charset="0"/>
                  <a:cs typeface="Open Sans" panose="020B0606030504020204" pitchFamily="34" charset="0"/>
                </a:rPr>
                <a:t> </a:t>
              </a:r>
            </a:p>
            <a:p>
              <a:pPr marL="228600" indent="-228600">
                <a:buAutoNum type="arabicPlain"/>
              </a:pPr>
              <a:r>
                <a:rPr lang="en-CA" sz="800" i="1" dirty="0">
                  <a:latin typeface="Open Sans" panose="020B0606030504020204" pitchFamily="34" charset="0"/>
                  <a:ea typeface="Open Sans" panose="020B0606030504020204" pitchFamily="34" charset="0"/>
                  <a:cs typeface="Open Sans" panose="020B0606030504020204" pitchFamily="34" charset="0"/>
                </a:rPr>
                <a:t>Based on data from the US </a:t>
              </a:r>
              <a:r>
                <a:rPr lang="en-CA" sz="800" i="1">
                  <a:latin typeface="Open Sans" panose="020B0606030504020204" pitchFamily="34" charset="0"/>
                  <a:ea typeface="Open Sans" panose="020B0606030504020204" pitchFamily="34" charset="0"/>
                  <a:cs typeface="Open Sans" panose="020B0606030504020204" pitchFamily="34" charset="0"/>
                </a:rPr>
                <a:t>Geological Survey</a:t>
              </a:r>
              <a:endParaRPr lang="en-CA" sz="800" i="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Straight Connector 16">
              <a:extLst>
                <a:ext uri="{FF2B5EF4-FFF2-40B4-BE49-F238E27FC236}">
                  <a16:creationId xmlns:a16="http://schemas.microsoft.com/office/drawing/2014/main" id="{F6325EAE-D848-AAD4-DA11-17268C00419C}"/>
                </a:ext>
              </a:extLst>
            </p:cNvPr>
            <p:cNvCxnSpPr>
              <a:cxnSpLocks/>
            </p:cNvCxnSpPr>
            <p:nvPr/>
          </p:nvCxnSpPr>
          <p:spPr>
            <a:xfrm>
              <a:off x="6096000" y="6176246"/>
              <a:ext cx="5424054"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DE0862FD-2B6B-DE33-BF35-106FC6E8DC51}"/>
              </a:ext>
            </a:extLst>
          </p:cNvPr>
          <p:cNvPicPr>
            <a:picLocks noChangeAspect="1"/>
          </p:cNvPicPr>
          <p:nvPr/>
        </p:nvPicPr>
        <p:blipFill>
          <a:blip r:embed="rId7"/>
          <a:stretch>
            <a:fillRect/>
          </a:stretch>
        </p:blipFill>
        <p:spPr>
          <a:xfrm>
            <a:off x="6059573" y="3547249"/>
            <a:ext cx="2921395" cy="1866542"/>
          </a:xfrm>
          <a:prstGeom prst="rect">
            <a:avLst/>
          </a:prstGeom>
        </p:spPr>
      </p:pic>
    </p:spTree>
    <p:extLst>
      <p:ext uri="{BB962C8B-B14F-4D97-AF65-F5344CB8AC3E}">
        <p14:creationId xmlns:p14="http://schemas.microsoft.com/office/powerpoint/2010/main" val="25957539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42122-E74D-EFA1-0299-D7909EC0A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A0BB4E-2A3B-33A6-BB16-62964C0739AC}"/>
              </a:ext>
            </a:extLst>
          </p:cNvPr>
          <p:cNvSpPr>
            <a:spLocks noGrp="1"/>
          </p:cNvSpPr>
          <p:nvPr>
            <p:ph type="title"/>
          </p:nvPr>
        </p:nvSpPr>
        <p:spPr/>
        <p:txBody>
          <a:bodyPr/>
          <a:lstStyle/>
          <a:p>
            <a:r>
              <a:rPr lang="en-CA">
                <a:solidFill>
                  <a:srgbClr val="524E52"/>
                </a:solidFill>
              </a:rPr>
              <a:t>Feasibility study</a:t>
            </a:r>
            <a:r>
              <a:rPr lang="en-CA" baseline="30000">
                <a:solidFill>
                  <a:srgbClr val="524E52"/>
                </a:solidFill>
              </a:rPr>
              <a:t>1</a:t>
            </a:r>
          </a:p>
        </p:txBody>
      </p:sp>
      <p:sp>
        <p:nvSpPr>
          <p:cNvPr id="3" name="Content Placeholder 2">
            <a:extLst>
              <a:ext uri="{FF2B5EF4-FFF2-40B4-BE49-F238E27FC236}">
                <a16:creationId xmlns:a16="http://schemas.microsoft.com/office/drawing/2014/main" id="{38A30C55-73CC-EE18-57D4-EBACEA34D142}"/>
              </a:ext>
            </a:extLst>
          </p:cNvPr>
          <p:cNvSpPr>
            <a:spLocks noGrp="1"/>
          </p:cNvSpPr>
          <p:nvPr>
            <p:ph idx="1"/>
          </p:nvPr>
        </p:nvSpPr>
        <p:spPr>
          <a:xfrm>
            <a:off x="342795" y="934966"/>
            <a:ext cx="5939690" cy="5056257"/>
          </a:xfrm>
        </p:spPr>
        <p:txBody>
          <a:bodyPr vert="horz" lIns="91440" tIns="45720" rIns="91440" bIns="45720" rtlCol="0" anchor="t">
            <a:normAutofit lnSpcReduction="10000"/>
          </a:bodyPr>
          <a:lstStyle/>
          <a:p>
            <a:r>
              <a:rPr lang="en-US" sz="1600" dirty="0">
                <a:latin typeface="Open Sans"/>
                <a:ea typeface="Open Sans"/>
                <a:cs typeface="Open Sans"/>
              </a:rPr>
              <a:t>Finalized by SLR Consulting</a:t>
            </a:r>
          </a:p>
          <a:p>
            <a:pPr lvl="1"/>
            <a:r>
              <a:rPr lang="en-US" sz="1400" dirty="0">
                <a:latin typeface="Open Sans"/>
                <a:ea typeface="Open Sans"/>
                <a:cs typeface="Open Sans"/>
              </a:rPr>
              <a:t>underground mine and infrastructure with an integrated conveyor system</a:t>
            </a:r>
          </a:p>
          <a:p>
            <a:pPr lvl="1"/>
            <a:r>
              <a:rPr lang="en-US" sz="1400" dirty="0">
                <a:latin typeface="Open Sans"/>
                <a:ea typeface="Open Sans"/>
                <a:cs typeface="Open Sans"/>
              </a:rPr>
              <a:t>Base case salt production of 2.5 Mtpa over a 34-year mine life</a:t>
            </a:r>
          </a:p>
          <a:p>
            <a:pPr lvl="1"/>
            <a:endParaRPr lang="en-US" sz="1400" dirty="0">
              <a:latin typeface="Open Sans"/>
              <a:ea typeface="Open Sans"/>
              <a:cs typeface="Open Sans"/>
            </a:endParaRPr>
          </a:p>
          <a:p>
            <a:r>
              <a:rPr lang="en-US" sz="1600" dirty="0">
                <a:latin typeface="Open Sans"/>
                <a:ea typeface="Open Sans"/>
                <a:cs typeface="Open Sans"/>
              </a:rPr>
              <a:t>Robust economics</a:t>
            </a:r>
          </a:p>
          <a:p>
            <a:pPr lvl="1"/>
            <a:r>
              <a:rPr lang="en-US" sz="1400" dirty="0">
                <a:latin typeface="Open Sans"/>
                <a:ea typeface="Open Sans"/>
                <a:cs typeface="Open Sans"/>
              </a:rPr>
              <a:t>After-tax IRR of 18.5%</a:t>
            </a:r>
          </a:p>
          <a:p>
            <a:pPr lvl="1"/>
            <a:r>
              <a:rPr lang="en-US" sz="1400" dirty="0">
                <a:latin typeface="Open Sans"/>
                <a:ea typeface="Open Sans"/>
                <a:cs typeface="Open Sans"/>
              </a:rPr>
              <a:t>After-tax NPV (8%) of $553 million</a:t>
            </a:r>
            <a:endParaRPr lang="en-US" sz="1400" dirty="0"/>
          </a:p>
          <a:p>
            <a:pPr lvl="1"/>
            <a:r>
              <a:rPr lang="en-US" sz="1400" dirty="0">
                <a:latin typeface="Open Sans"/>
                <a:ea typeface="Open Sans"/>
                <a:cs typeface="Open Sans"/>
              </a:rPr>
              <a:t>Capex of $480 million</a:t>
            </a:r>
          </a:p>
          <a:p>
            <a:pPr>
              <a:spcBef>
                <a:spcPts val="1800"/>
              </a:spcBef>
            </a:pPr>
            <a:r>
              <a:rPr lang="en-US" sz="1600" dirty="0">
                <a:latin typeface="Open Sans"/>
                <a:ea typeface="Open Sans"/>
                <a:cs typeface="Open Sans"/>
              </a:rPr>
              <a:t>Strong free cash flow conversion and ROIC</a:t>
            </a:r>
          </a:p>
          <a:p>
            <a:pPr lvl="1"/>
            <a:r>
              <a:rPr lang="en-US" sz="1400" dirty="0">
                <a:latin typeface="Open Sans"/>
                <a:ea typeface="Open Sans"/>
                <a:cs typeface="Open Sans"/>
              </a:rPr>
              <a:t>4.8 year after-tax payback</a:t>
            </a:r>
          </a:p>
          <a:p>
            <a:pPr lvl="1"/>
            <a:r>
              <a:rPr lang="en-US" sz="1400" dirty="0">
                <a:latin typeface="Open Sans"/>
                <a:ea typeface="Open Sans"/>
                <a:cs typeface="Open Sans"/>
              </a:rPr>
              <a:t>$23/ metric </a:t>
            </a:r>
            <a:r>
              <a:rPr lang="en-US" sz="1400" dirty="0" err="1">
                <a:latin typeface="Open Sans"/>
                <a:ea typeface="Open Sans"/>
                <a:cs typeface="Open Sans"/>
              </a:rPr>
              <a:t>tonne</a:t>
            </a:r>
            <a:r>
              <a:rPr lang="en-US" sz="1400" dirty="0">
                <a:latin typeface="Open Sans"/>
                <a:ea typeface="Open Sans"/>
                <a:cs typeface="Open Sans"/>
              </a:rPr>
              <a:t> cost of production</a:t>
            </a:r>
            <a:r>
              <a:rPr lang="en-US" sz="1400" baseline="30000" dirty="0">
                <a:latin typeface="Open Sans"/>
                <a:ea typeface="Open Sans"/>
                <a:cs typeface="Open Sans"/>
              </a:rPr>
              <a:t> </a:t>
            </a:r>
            <a:r>
              <a:rPr lang="en-US" sz="1400" dirty="0">
                <a:latin typeface="Open Sans"/>
                <a:ea typeface="Open Sans"/>
                <a:cs typeface="Open Sans"/>
              </a:rPr>
              <a:t>vs. est. $72/metric </a:t>
            </a:r>
            <a:r>
              <a:rPr lang="en-US" sz="1400" dirty="0" err="1">
                <a:latin typeface="Open Sans"/>
                <a:ea typeface="Open Sans"/>
                <a:cs typeface="Open Sans"/>
              </a:rPr>
              <a:t>tonne</a:t>
            </a:r>
            <a:r>
              <a:rPr lang="en-US" sz="1400" dirty="0">
                <a:latin typeface="Open Sans"/>
                <a:ea typeface="Open Sans"/>
                <a:cs typeface="Open Sans"/>
              </a:rPr>
              <a:t> selling price</a:t>
            </a:r>
            <a:r>
              <a:rPr lang="en-US" sz="1400" baseline="30000" dirty="0">
                <a:latin typeface="Open Sans"/>
                <a:ea typeface="Open Sans"/>
                <a:cs typeface="Open Sans"/>
              </a:rPr>
              <a:t>2</a:t>
            </a:r>
          </a:p>
          <a:p>
            <a:pPr>
              <a:spcBef>
                <a:spcPts val="1800"/>
              </a:spcBef>
            </a:pPr>
            <a:r>
              <a:rPr lang="en-US" sz="1600" dirty="0">
                <a:latin typeface="Open Sans"/>
                <a:ea typeface="Open Sans"/>
                <a:cs typeface="Open Sans"/>
              </a:rPr>
              <a:t>Infrastructure</a:t>
            </a:r>
          </a:p>
          <a:p>
            <a:pPr lvl="1"/>
            <a:r>
              <a:rPr lang="en-US" sz="1400" dirty="0">
                <a:latin typeface="Open Sans"/>
                <a:ea typeface="Open Sans"/>
                <a:cs typeface="Open Sans"/>
              </a:rPr>
              <a:t>Infrastructure in FS could support potential future expansions up to 4.0 Mtpa</a:t>
            </a:r>
          </a:p>
          <a:p>
            <a:pPr>
              <a:spcBef>
                <a:spcPts val="1800"/>
              </a:spcBef>
            </a:pPr>
            <a:r>
              <a:rPr lang="en-US" sz="1600" dirty="0">
                <a:latin typeface="Open Sans"/>
                <a:ea typeface="Open Sans"/>
                <a:cs typeface="Open Sans"/>
              </a:rPr>
              <a:t>Potential resource expansion</a:t>
            </a:r>
          </a:p>
          <a:p>
            <a:pPr lvl="1"/>
            <a:r>
              <a:rPr lang="en-US" altLang="en-US" sz="1400" dirty="0"/>
              <a:t>868 Mt inferred resources not included in FS base case</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1"/>
            <a:endParaRPr lang="en-US" sz="1400" dirty="0"/>
          </a:p>
        </p:txBody>
      </p:sp>
      <p:sp>
        <p:nvSpPr>
          <p:cNvPr id="4" name="Slide Number Placeholder 3">
            <a:extLst>
              <a:ext uri="{FF2B5EF4-FFF2-40B4-BE49-F238E27FC236}">
                <a16:creationId xmlns:a16="http://schemas.microsoft.com/office/drawing/2014/main" id="{146CA56D-7345-D64A-B167-26DBA258411A}"/>
              </a:ext>
            </a:extLst>
          </p:cNvPr>
          <p:cNvSpPr>
            <a:spLocks noGrp="1"/>
          </p:cNvSpPr>
          <p:nvPr>
            <p:ph type="sldNum" sz="quarter" idx="12"/>
          </p:nvPr>
        </p:nvSpPr>
        <p:spPr/>
        <p:txBody>
          <a:bodyPr/>
          <a:lstStyle/>
          <a:p>
            <a:pPr marL="0" indent="0">
              <a:buFont typeface="+mj-lt"/>
              <a:buNone/>
            </a:pPr>
            <a:fld id="{C150156F-3BD5-4107-88D7-5D6FD17D4C40}" type="slidenum">
              <a:rPr lang="en-CA" smtClean="0"/>
              <a:pPr marL="0" indent="0">
                <a:buFont typeface="+mj-lt"/>
                <a:buNone/>
              </a:pPr>
              <a:t>6</a:t>
            </a:fld>
            <a:endParaRPr lang="en-CA"/>
          </a:p>
        </p:txBody>
      </p:sp>
      <p:pic>
        <p:nvPicPr>
          <p:cNvPr id="6" name="Picture 4">
            <a:extLst>
              <a:ext uri="{FF2B5EF4-FFF2-40B4-BE49-F238E27FC236}">
                <a16:creationId xmlns:a16="http://schemas.microsoft.com/office/drawing/2014/main" id="{846FDA9A-BA06-179B-5C88-E18AF60D2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334171" y="262539"/>
            <a:ext cx="1440000" cy="4053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C7F9897-08C5-F014-7551-2142B2F7BB3A}"/>
              </a:ext>
            </a:extLst>
          </p:cNvPr>
          <p:cNvSpPr txBox="1"/>
          <p:nvPr/>
        </p:nvSpPr>
        <p:spPr>
          <a:xfrm>
            <a:off x="6823075" y="1109004"/>
            <a:ext cx="4808008" cy="276999"/>
          </a:xfrm>
          <a:prstGeom prst="rect">
            <a:avLst/>
          </a:prstGeom>
          <a:noFill/>
        </p:spPr>
        <p:txBody>
          <a:bodyPr wrap="square" rtlCol="0">
            <a:spAutoFit/>
          </a:bodyPr>
          <a:lstStyle/>
          <a:p>
            <a:r>
              <a:rPr lang="en-CA" sz="1200">
                <a:latin typeface="Open Sans" panose="020B0606030504020204" pitchFamily="34" charset="0"/>
                <a:ea typeface="Open Sans" panose="020B0606030504020204" pitchFamily="34" charset="0"/>
                <a:cs typeface="Open Sans" panose="020B0606030504020204" pitchFamily="34" charset="0"/>
              </a:rPr>
              <a:t>Economic Summary - Feasibility Study</a:t>
            </a:r>
            <a:r>
              <a:rPr lang="en-CA" sz="1200" baseline="30000">
                <a:latin typeface="Open Sans" panose="020B0606030504020204" pitchFamily="34" charset="0"/>
                <a:ea typeface="Open Sans" panose="020B0606030504020204" pitchFamily="34" charset="0"/>
                <a:cs typeface="Open Sans" panose="020B0606030504020204" pitchFamily="34" charset="0"/>
              </a:rPr>
              <a:t>1</a:t>
            </a:r>
          </a:p>
        </p:txBody>
      </p:sp>
      <p:cxnSp>
        <p:nvCxnSpPr>
          <p:cNvPr id="14" name="Straight Connector 13">
            <a:extLst>
              <a:ext uri="{FF2B5EF4-FFF2-40B4-BE49-F238E27FC236}">
                <a16:creationId xmlns:a16="http://schemas.microsoft.com/office/drawing/2014/main" id="{5649ECA4-B51F-0BEE-0651-3AD5147DB467}"/>
              </a:ext>
            </a:extLst>
          </p:cNvPr>
          <p:cNvCxnSpPr>
            <a:cxnSpLocks/>
          </p:cNvCxnSpPr>
          <p:nvPr/>
        </p:nvCxnSpPr>
        <p:spPr>
          <a:xfrm>
            <a:off x="6882342" y="1430969"/>
            <a:ext cx="4808008"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E08265-7357-2E39-A70F-191EEF13C0A6}"/>
              </a:ext>
            </a:extLst>
          </p:cNvPr>
          <p:cNvSpPr txBox="1"/>
          <p:nvPr/>
        </p:nvSpPr>
        <p:spPr>
          <a:xfrm>
            <a:off x="6765924" y="3728177"/>
            <a:ext cx="4803775" cy="276999"/>
          </a:xfrm>
          <a:prstGeom prst="rect">
            <a:avLst/>
          </a:prstGeom>
          <a:noFill/>
        </p:spPr>
        <p:txBody>
          <a:bodyPr wrap="square" rtlCol="0">
            <a:spAutoFit/>
          </a:bodyPr>
          <a:lstStyle/>
          <a:p>
            <a:r>
              <a:rPr lang="en-CA" sz="1200">
                <a:latin typeface="Open Sans" panose="020B0606030504020204" pitchFamily="34" charset="0"/>
                <a:ea typeface="Open Sans" panose="020B0606030504020204" pitchFamily="34" charset="0"/>
                <a:cs typeface="Open Sans" panose="020B0606030504020204" pitchFamily="34" charset="0"/>
              </a:rPr>
              <a:t>Capital Cost (CAPEX) Summary - Feasibility Study</a:t>
            </a:r>
            <a:r>
              <a:rPr lang="en-CA" sz="1200" baseline="30000">
                <a:latin typeface="Open Sans" panose="020B0606030504020204" pitchFamily="34" charset="0"/>
                <a:ea typeface="Open Sans" panose="020B0606030504020204" pitchFamily="34" charset="0"/>
                <a:cs typeface="Open Sans" panose="020B0606030504020204" pitchFamily="34" charset="0"/>
              </a:rPr>
              <a:t>1</a:t>
            </a:r>
          </a:p>
        </p:txBody>
      </p:sp>
      <p:cxnSp>
        <p:nvCxnSpPr>
          <p:cNvPr id="19" name="Straight Connector 18">
            <a:extLst>
              <a:ext uri="{FF2B5EF4-FFF2-40B4-BE49-F238E27FC236}">
                <a16:creationId xmlns:a16="http://schemas.microsoft.com/office/drawing/2014/main" id="{D3616BBC-1F1A-99F3-18F8-2A3747FBD441}"/>
              </a:ext>
            </a:extLst>
          </p:cNvPr>
          <p:cNvCxnSpPr>
            <a:cxnSpLocks/>
          </p:cNvCxnSpPr>
          <p:nvPr/>
        </p:nvCxnSpPr>
        <p:spPr>
          <a:xfrm>
            <a:off x="6823075" y="4000762"/>
            <a:ext cx="4867989"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DB9F144-3F9E-558B-6AE3-22E2D9551538}"/>
              </a:ext>
            </a:extLst>
          </p:cNvPr>
          <p:cNvGrpSpPr/>
          <p:nvPr/>
        </p:nvGrpSpPr>
        <p:grpSpPr>
          <a:xfrm>
            <a:off x="6823075" y="4071510"/>
            <a:ext cx="3639291" cy="2022514"/>
            <a:chOff x="6331731" y="4076467"/>
            <a:chExt cx="3639291" cy="2022514"/>
          </a:xfrm>
        </p:grpSpPr>
        <p:pic>
          <p:nvPicPr>
            <p:cNvPr id="17" name="Picture 16">
              <a:extLst>
                <a:ext uri="{FF2B5EF4-FFF2-40B4-BE49-F238E27FC236}">
                  <a16:creationId xmlns:a16="http://schemas.microsoft.com/office/drawing/2014/main" id="{D993515F-9A8B-F11E-D531-4859C5CAA7AD}"/>
                </a:ext>
              </a:extLst>
            </p:cNvPr>
            <p:cNvPicPr>
              <a:picLocks noChangeAspect="1"/>
            </p:cNvPicPr>
            <p:nvPr/>
          </p:nvPicPr>
          <p:blipFill rotWithShape="1">
            <a:blip r:embed="rId4"/>
            <a:srcRect b="58055"/>
            <a:stretch/>
          </p:blipFill>
          <p:spPr>
            <a:xfrm>
              <a:off x="6332445" y="4076467"/>
              <a:ext cx="3638577" cy="990834"/>
            </a:xfrm>
            <a:prstGeom prst="rect">
              <a:avLst/>
            </a:prstGeom>
          </p:spPr>
        </p:pic>
        <p:pic>
          <p:nvPicPr>
            <p:cNvPr id="5" name="Picture 4">
              <a:extLst>
                <a:ext uri="{FF2B5EF4-FFF2-40B4-BE49-F238E27FC236}">
                  <a16:creationId xmlns:a16="http://schemas.microsoft.com/office/drawing/2014/main" id="{8EF16732-C02D-BA3C-6C3A-6E2F298EB9D7}"/>
                </a:ext>
              </a:extLst>
            </p:cNvPr>
            <p:cNvPicPr>
              <a:picLocks noChangeAspect="1"/>
            </p:cNvPicPr>
            <p:nvPr/>
          </p:nvPicPr>
          <p:blipFill rotWithShape="1">
            <a:blip r:embed="rId4"/>
            <a:srcRect t="49732" b="19220"/>
            <a:stretch/>
          </p:blipFill>
          <p:spPr>
            <a:xfrm>
              <a:off x="6332445" y="5069209"/>
              <a:ext cx="3638577" cy="733426"/>
            </a:xfrm>
            <a:prstGeom prst="rect">
              <a:avLst/>
            </a:prstGeom>
          </p:spPr>
        </p:pic>
        <p:pic>
          <p:nvPicPr>
            <p:cNvPr id="7" name="Picture 6">
              <a:extLst>
                <a:ext uri="{FF2B5EF4-FFF2-40B4-BE49-F238E27FC236}">
                  <a16:creationId xmlns:a16="http://schemas.microsoft.com/office/drawing/2014/main" id="{E78B4E05-47CA-3ABA-C555-EADB17F61D79}"/>
                </a:ext>
              </a:extLst>
            </p:cNvPr>
            <p:cNvPicPr>
              <a:picLocks noChangeAspect="1"/>
            </p:cNvPicPr>
            <p:nvPr/>
          </p:nvPicPr>
          <p:blipFill rotWithShape="1">
            <a:blip r:embed="rId4"/>
            <a:srcRect t="85036" b="-1"/>
            <a:stretch/>
          </p:blipFill>
          <p:spPr>
            <a:xfrm>
              <a:off x="6331731" y="5745479"/>
              <a:ext cx="3638577" cy="353502"/>
            </a:xfrm>
            <a:prstGeom prst="rect">
              <a:avLst/>
            </a:prstGeom>
          </p:spPr>
        </p:pic>
      </p:grpSp>
      <p:grpSp>
        <p:nvGrpSpPr>
          <p:cNvPr id="12" name="Group 11">
            <a:extLst>
              <a:ext uri="{FF2B5EF4-FFF2-40B4-BE49-F238E27FC236}">
                <a16:creationId xmlns:a16="http://schemas.microsoft.com/office/drawing/2014/main" id="{C956FAC5-4685-92BA-291F-5A8CDABB0FEA}"/>
              </a:ext>
            </a:extLst>
          </p:cNvPr>
          <p:cNvGrpSpPr/>
          <p:nvPr/>
        </p:nvGrpSpPr>
        <p:grpSpPr>
          <a:xfrm>
            <a:off x="5970369" y="6176246"/>
            <a:ext cx="5939691" cy="473141"/>
            <a:chOff x="5970369" y="6176246"/>
            <a:chExt cx="5939691" cy="473141"/>
          </a:xfrm>
        </p:grpSpPr>
        <p:sp>
          <p:nvSpPr>
            <p:cNvPr id="15" name="TextBox 14">
              <a:extLst>
                <a:ext uri="{FF2B5EF4-FFF2-40B4-BE49-F238E27FC236}">
                  <a16:creationId xmlns:a16="http://schemas.microsoft.com/office/drawing/2014/main" id="{E4787C91-BEA4-624D-B6D9-FA2598846165}"/>
                </a:ext>
              </a:extLst>
            </p:cNvPr>
            <p:cNvSpPr txBox="1"/>
            <p:nvPr/>
          </p:nvSpPr>
          <p:spPr>
            <a:xfrm>
              <a:off x="5970369" y="6187722"/>
              <a:ext cx="5939691" cy="461665"/>
            </a:xfrm>
            <a:prstGeom prst="rect">
              <a:avLst/>
            </a:prstGeom>
            <a:noFill/>
          </p:spPr>
          <p:txBody>
            <a:bodyPr wrap="square" rtlCol="0">
              <a:spAutoFit/>
            </a:bodyPr>
            <a:lstStyle/>
            <a:p>
              <a:pPr rtl="0"/>
              <a:r>
                <a:rPr lang="en-CA" sz="800" i="1" baseline="30000" dirty="0">
                  <a:solidFill>
                    <a:srgbClr val="333333"/>
                  </a:solidFill>
                  <a:latin typeface="Open Sans" panose="020B0606030504020204" pitchFamily="34" charset="0"/>
                  <a:ea typeface="Open Sans" panose="020B0606030504020204" pitchFamily="34" charset="0"/>
                  <a:cs typeface="Open Sans" panose="020B0606030504020204" pitchFamily="34" charset="0"/>
                </a:rPr>
                <a:t>1</a:t>
              </a:r>
              <a:r>
                <a:rPr lang="en-CA" sz="8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 </a:t>
              </a:r>
              <a:r>
                <a:rPr lang="en-US" sz="800" b="0" i="0" u="none" strike="noStrike" kern="1200" baseline="0" dirty="0">
                  <a:solidFill>
                    <a:srgbClr val="333333"/>
                  </a:solidFill>
                  <a:latin typeface="Open Sans" panose="020B0606030504020204" pitchFamily="34" charset="0"/>
                  <a:ea typeface="Open Sans" panose="020B0606030504020204" pitchFamily="34" charset="0"/>
                  <a:cs typeface="Open Sans" panose="020B0606030504020204" pitchFamily="34" charset="0"/>
                </a:rPr>
                <a:t>Feasibility Study (FS) prepared by SLR Consulting (Canada) Ltd. (SLR) for the Great Atlantic Salt Project disclosed in a technical report filed on SEDAR on May 1, 2024.</a:t>
              </a:r>
            </a:p>
            <a:p>
              <a:r>
                <a:rPr lang="en-CA" sz="800" i="1" baseline="30000" dirty="0">
                  <a:solidFill>
                    <a:srgbClr val="333333"/>
                  </a:solidFill>
                  <a:latin typeface="Open Sans" panose="020B0606030504020204" pitchFamily="34" charset="0"/>
                  <a:ea typeface="Open Sans" panose="020B0606030504020204" pitchFamily="34" charset="0"/>
                  <a:cs typeface="Open Sans" panose="020B0606030504020204" pitchFamily="34" charset="0"/>
                </a:rPr>
                <a:t>2</a:t>
              </a:r>
              <a:r>
                <a:rPr lang="en-CA" sz="8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 </a:t>
              </a:r>
              <a:r>
                <a:rPr lang="en-US" sz="8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Feasibility Study (FS) assumes a Q3 2023 selling price, and cost basis of $22.70 per </a:t>
              </a:r>
              <a:r>
                <a:rPr lang="en-US" sz="800" i="1" dirty="0" err="1">
                  <a:solidFill>
                    <a:srgbClr val="333333"/>
                  </a:solidFill>
                  <a:latin typeface="Open Sans" panose="020B0606030504020204" pitchFamily="34" charset="0"/>
                  <a:ea typeface="Open Sans" panose="020B0606030504020204" pitchFamily="34" charset="0"/>
                  <a:cs typeface="Open Sans" panose="020B0606030504020204" pitchFamily="34" charset="0"/>
                </a:rPr>
                <a:t>tonne</a:t>
              </a:r>
              <a:r>
                <a:rPr lang="en-US" sz="8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 FOB Turf point port.</a:t>
              </a:r>
              <a:endParaRPr lang="en-CA" sz="800" i="1"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Connector 19">
              <a:extLst>
                <a:ext uri="{FF2B5EF4-FFF2-40B4-BE49-F238E27FC236}">
                  <a16:creationId xmlns:a16="http://schemas.microsoft.com/office/drawing/2014/main" id="{099AC980-4E1E-93C1-4B2A-C4F484679D2F}"/>
                </a:ext>
              </a:extLst>
            </p:cNvPr>
            <p:cNvCxnSpPr>
              <a:cxnSpLocks/>
            </p:cNvCxnSpPr>
            <p:nvPr/>
          </p:nvCxnSpPr>
          <p:spPr>
            <a:xfrm>
              <a:off x="6096000" y="6176246"/>
              <a:ext cx="5424054"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9F12FC08-24A3-BD6F-00DD-914DD0AB70B1}"/>
              </a:ext>
            </a:extLst>
          </p:cNvPr>
          <p:cNvPicPr>
            <a:picLocks noChangeAspect="1"/>
          </p:cNvPicPr>
          <p:nvPr/>
        </p:nvPicPr>
        <p:blipFill>
          <a:blip r:embed="rId5"/>
          <a:stretch>
            <a:fillRect/>
          </a:stretch>
        </p:blipFill>
        <p:spPr>
          <a:xfrm>
            <a:off x="6882343" y="1483029"/>
            <a:ext cx="3579309" cy="2143274"/>
          </a:xfrm>
          <a:prstGeom prst="rect">
            <a:avLst/>
          </a:prstGeom>
        </p:spPr>
      </p:pic>
    </p:spTree>
    <p:extLst>
      <p:ext uri="{BB962C8B-B14F-4D97-AF65-F5344CB8AC3E}">
        <p14:creationId xmlns:p14="http://schemas.microsoft.com/office/powerpoint/2010/main" val="31125618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9463E-ADB6-04F9-C647-74AE7CAC4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F2280-96ED-B917-52AB-E4F2A14E5342}"/>
              </a:ext>
            </a:extLst>
          </p:cNvPr>
          <p:cNvSpPr>
            <a:spLocks noGrp="1"/>
          </p:cNvSpPr>
          <p:nvPr>
            <p:ph type="title"/>
          </p:nvPr>
        </p:nvSpPr>
        <p:spPr/>
        <p:txBody>
          <a:bodyPr/>
          <a:lstStyle/>
          <a:p>
            <a:r>
              <a:rPr lang="en-CA">
                <a:solidFill>
                  <a:srgbClr val="524E52"/>
                </a:solidFill>
              </a:rPr>
              <a:t>World class resource</a:t>
            </a:r>
          </a:p>
        </p:txBody>
      </p:sp>
      <p:sp>
        <p:nvSpPr>
          <p:cNvPr id="4" name="Slide Number Placeholder 3">
            <a:extLst>
              <a:ext uri="{FF2B5EF4-FFF2-40B4-BE49-F238E27FC236}">
                <a16:creationId xmlns:a16="http://schemas.microsoft.com/office/drawing/2014/main" id="{87D8F60E-4F53-0270-3C44-5D73FE3BACC7}"/>
              </a:ext>
            </a:extLst>
          </p:cNvPr>
          <p:cNvSpPr>
            <a:spLocks noGrp="1"/>
          </p:cNvSpPr>
          <p:nvPr>
            <p:ph type="sldNum" sz="quarter" idx="12"/>
          </p:nvPr>
        </p:nvSpPr>
        <p:spPr/>
        <p:txBody>
          <a:bodyPr/>
          <a:lstStyle/>
          <a:p>
            <a:pPr marL="0" indent="0">
              <a:buFont typeface="+mj-lt"/>
              <a:buNone/>
            </a:pPr>
            <a:fld id="{C150156F-3BD5-4107-88D7-5D6FD17D4C40}" type="slidenum">
              <a:rPr lang="en-CA" smtClean="0"/>
              <a:pPr marL="0" indent="0">
                <a:buFont typeface="+mj-lt"/>
                <a:buNone/>
              </a:pPr>
              <a:t>7</a:t>
            </a:fld>
            <a:endParaRPr lang="en-CA"/>
          </a:p>
        </p:txBody>
      </p:sp>
      <p:sp>
        <p:nvSpPr>
          <p:cNvPr id="8" name="TextBox 7">
            <a:extLst>
              <a:ext uri="{FF2B5EF4-FFF2-40B4-BE49-F238E27FC236}">
                <a16:creationId xmlns:a16="http://schemas.microsoft.com/office/drawing/2014/main" id="{1001602F-5E11-E850-02CD-FEDADAAE7D33}"/>
              </a:ext>
            </a:extLst>
          </p:cNvPr>
          <p:cNvSpPr txBox="1"/>
          <p:nvPr/>
        </p:nvSpPr>
        <p:spPr>
          <a:xfrm>
            <a:off x="308734" y="1067840"/>
            <a:ext cx="5077136" cy="4031873"/>
          </a:xfrm>
          <a:prstGeom prst="rect">
            <a:avLst/>
          </a:prstGeom>
        </p:spPr>
        <p:txBody>
          <a:bodyPr vert="horz" lIns="91440" tIns="45720" rIns="91440" bIns="45720" rtlCol="0" anchor="t">
            <a:normAutofit/>
          </a:bodyPr>
          <a:lstStyle>
            <a:lvl1pPr marL="228600" indent="-228600">
              <a:lnSpc>
                <a:spcPct val="90000"/>
              </a:lnSpc>
              <a:spcBef>
                <a:spcPts val="1000"/>
              </a:spcBef>
              <a:buFont typeface="Arial" panose="020B0604020202020204" pitchFamily="34" charset="0"/>
              <a:buChar char="•"/>
              <a:defRPr sz="1600" b="0">
                <a:solidFill>
                  <a:srgbClr val="333333"/>
                </a:solidFill>
                <a:latin typeface="Open Sans"/>
                <a:ea typeface="Open Sans"/>
                <a:cs typeface="Open Sans"/>
              </a:defRPr>
            </a:lvl1pPr>
            <a:lvl2pPr marL="685800" lvl="1" indent="-228600">
              <a:lnSpc>
                <a:spcPct val="90000"/>
              </a:lnSpc>
              <a:spcBef>
                <a:spcPts val="500"/>
              </a:spcBef>
              <a:buFont typeface="Arial" panose="020B0604020202020204" pitchFamily="34" charset="0"/>
              <a:buChar char="•"/>
              <a:defRPr sz="1400">
                <a:solidFill>
                  <a:srgbClr val="59585C"/>
                </a:solidFill>
                <a:latin typeface="Open Sans"/>
                <a:ea typeface="Open Sans"/>
                <a:cs typeface="Open Sans"/>
              </a:defRPr>
            </a:lvl2pPr>
            <a:lvl3pPr marL="1143000" lvl="2" indent="-228600">
              <a:lnSpc>
                <a:spcPct val="90000"/>
              </a:lnSpc>
              <a:spcBef>
                <a:spcPts val="500"/>
              </a:spcBef>
              <a:buFont typeface="Arial" panose="020B0604020202020204" pitchFamily="34" charset="0"/>
              <a:buChar char="•"/>
              <a:defRPr sz="1200">
                <a:solidFill>
                  <a:srgbClr val="59585C"/>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sz="1600">
                <a:solidFill>
                  <a:srgbClr val="59585C"/>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sz="1600">
                <a:solidFill>
                  <a:srgbClr val="59585C"/>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Ideal Shape</a:t>
            </a:r>
          </a:p>
          <a:p>
            <a:pPr lvl="1"/>
            <a:r>
              <a:rPr lang="en-US" dirty="0"/>
              <a:t>Large, homogeneous and relatively shallow high-grade resource</a:t>
            </a:r>
            <a:r>
              <a:rPr lang="en-US" baseline="30000" dirty="0"/>
              <a:t>1</a:t>
            </a:r>
          </a:p>
          <a:p>
            <a:pPr lvl="1"/>
            <a:endParaRPr lang="en-US" dirty="0"/>
          </a:p>
          <a:p>
            <a:r>
              <a:rPr lang="en-US" dirty="0"/>
              <a:t>High Continuity</a:t>
            </a:r>
          </a:p>
          <a:p>
            <a:pPr lvl="1"/>
            <a:r>
              <a:rPr lang="en-US" dirty="0"/>
              <a:t>Resource modelling indicates a "tremendous continuity" with average thickness of 200 m </a:t>
            </a:r>
          </a:p>
          <a:p>
            <a:pPr lvl="1"/>
            <a:r>
              <a:rPr lang="en-US" dirty="0"/>
              <a:t>Distance to the top of the salt formation varies from 190 m to 400 m</a:t>
            </a:r>
          </a:p>
          <a:p>
            <a:pPr lvl="1"/>
            <a:endParaRPr lang="en-US" dirty="0"/>
          </a:p>
          <a:p>
            <a:r>
              <a:rPr lang="en-US" dirty="0"/>
              <a:t>High-Purity Optionality</a:t>
            </a:r>
          </a:p>
          <a:p>
            <a:pPr lvl="1"/>
            <a:r>
              <a:rPr lang="en-US" dirty="0"/>
              <a:t>Exhibits significant concentrations of high-grade reserves (+98% NaCl) </a:t>
            </a:r>
          </a:p>
          <a:p>
            <a:pPr lvl="1"/>
            <a:r>
              <a:rPr lang="en-US" dirty="0"/>
              <a:t>Concentrated around the “pillow” shape within the broader salt horizons</a:t>
            </a:r>
          </a:p>
        </p:txBody>
      </p:sp>
      <p:graphicFrame>
        <p:nvGraphicFramePr>
          <p:cNvPr id="12" name="Table 3">
            <a:extLst>
              <a:ext uri="{FF2B5EF4-FFF2-40B4-BE49-F238E27FC236}">
                <a16:creationId xmlns:a16="http://schemas.microsoft.com/office/drawing/2014/main" id="{1506B7F6-E217-6133-C344-8F17B02B3C25}"/>
              </a:ext>
            </a:extLst>
          </p:cNvPr>
          <p:cNvGraphicFramePr>
            <a:graphicFrameLocks noGrp="1"/>
          </p:cNvGraphicFramePr>
          <p:nvPr>
            <p:extLst>
              <p:ext uri="{D42A27DB-BD31-4B8C-83A1-F6EECF244321}">
                <p14:modId xmlns:p14="http://schemas.microsoft.com/office/powerpoint/2010/main" val="3655656994"/>
              </p:ext>
            </p:extLst>
          </p:nvPr>
        </p:nvGraphicFramePr>
        <p:xfrm>
          <a:off x="5855666" y="1186660"/>
          <a:ext cx="6086980" cy="1264581"/>
        </p:xfrm>
        <a:graphic>
          <a:graphicData uri="http://schemas.openxmlformats.org/drawingml/2006/table">
            <a:tbl>
              <a:tblPr firstRow="1" bandRow="1">
                <a:tableStyleId>{5C22544A-7EE6-4342-B048-85BDC9FD1C3A}</a:tableStyleId>
              </a:tblPr>
              <a:tblGrid>
                <a:gridCol w="1274809">
                  <a:extLst>
                    <a:ext uri="{9D8B030D-6E8A-4147-A177-3AD203B41FA5}">
                      <a16:colId xmlns:a16="http://schemas.microsoft.com/office/drawing/2014/main" val="1212225776"/>
                    </a:ext>
                  </a:extLst>
                </a:gridCol>
                <a:gridCol w="1587195">
                  <a:extLst>
                    <a:ext uri="{9D8B030D-6E8A-4147-A177-3AD203B41FA5}">
                      <a16:colId xmlns:a16="http://schemas.microsoft.com/office/drawing/2014/main" val="3341270843"/>
                    </a:ext>
                  </a:extLst>
                </a:gridCol>
                <a:gridCol w="1425237">
                  <a:extLst>
                    <a:ext uri="{9D8B030D-6E8A-4147-A177-3AD203B41FA5}">
                      <a16:colId xmlns:a16="http://schemas.microsoft.com/office/drawing/2014/main" val="2003235565"/>
                    </a:ext>
                  </a:extLst>
                </a:gridCol>
                <a:gridCol w="1799739">
                  <a:extLst>
                    <a:ext uri="{9D8B030D-6E8A-4147-A177-3AD203B41FA5}">
                      <a16:colId xmlns:a16="http://schemas.microsoft.com/office/drawing/2014/main" val="759736973"/>
                    </a:ext>
                  </a:extLst>
                </a:gridCol>
              </a:tblGrid>
              <a:tr h="431307">
                <a:tc>
                  <a:txBody>
                    <a:bodyPr/>
                    <a:lstStyle/>
                    <a:p>
                      <a:pPr algn="ctr"/>
                      <a:r>
                        <a:rPr lang="en-US" sz="1100">
                          <a:latin typeface="Open Sans" panose="020B0606030504020204" pitchFamily="34" charset="0"/>
                          <a:ea typeface="Open Sans" panose="020B0606030504020204" pitchFamily="34" charset="0"/>
                          <a:cs typeface="Open Sans" panose="020B0606030504020204" pitchFamily="34" charset="0"/>
                        </a:rPr>
                        <a:t>Resource Class</a:t>
                      </a:r>
                      <a:r>
                        <a:rPr lang="en-US" sz="1100" baseline="30000">
                          <a:latin typeface="Open Sans" panose="020B0606030504020204" pitchFamily="34" charset="0"/>
                          <a:ea typeface="Open Sans" panose="020B0606030504020204" pitchFamily="34" charset="0"/>
                          <a:cs typeface="Open Sans" panose="020B0606030504020204" pitchFamily="34" charset="0"/>
                        </a:rPr>
                        <a:t>1</a:t>
                      </a:r>
                      <a:endParaRPr lang="en-CA" sz="1100" baseline="30000">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Grade (% NaCl)</a:t>
                      </a: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Tonnes (Mt)</a:t>
                      </a: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Contained NaCl (MT)</a:t>
                      </a:r>
                    </a:p>
                  </a:txBody>
                  <a:tcPr anchor="ctr">
                    <a:solidFill>
                      <a:schemeClr val="tx1">
                        <a:lumMod val="50000"/>
                      </a:schemeClr>
                    </a:solidFill>
                  </a:tcPr>
                </a:tc>
                <a:extLst>
                  <a:ext uri="{0D108BD9-81ED-4DB2-BD59-A6C34878D82A}">
                    <a16:rowId xmlns:a16="http://schemas.microsoft.com/office/drawing/2014/main" val="3355069907"/>
                  </a:ext>
                </a:extLst>
              </a:tr>
              <a:tr h="416637">
                <a:tc>
                  <a:txBody>
                    <a:bodyPr/>
                    <a:lstStyle/>
                    <a:p>
                      <a:pPr marL="0" algn="ctr" defTabSz="914217" rtl="0" eaLnBrk="1" latinLnBrk="0" hangingPunct="1"/>
                      <a:r>
                        <a:rPr lang="en-US" sz="1200" b="1" kern="1200">
                          <a:solidFill>
                            <a:schemeClr val="dk1"/>
                          </a:solidFill>
                          <a:latin typeface="Open Sans" panose="020B0606030504020204" pitchFamily="34" charset="0"/>
                          <a:ea typeface="Open Sans" panose="020B0606030504020204" pitchFamily="34" charset="0"/>
                          <a:cs typeface="Open Sans" panose="020B0606030504020204" pitchFamily="34" charset="0"/>
                        </a:rPr>
                        <a:t>Indicated</a:t>
                      </a:r>
                      <a:endParaRPr lang="en-CA" sz="1200" b="1" kern="120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algn="ctr" defTabSz="914217" rtl="0" eaLnBrk="1" latinLnBrk="0" hangingPunct="1"/>
                      <a:r>
                        <a:rPr lang="en-CA" sz="1200" b="1" kern="1200">
                          <a:solidFill>
                            <a:schemeClr val="dk1"/>
                          </a:solidFill>
                          <a:latin typeface="Open Sans" panose="020B0606030504020204" pitchFamily="34" charset="0"/>
                          <a:ea typeface="Open Sans" panose="020B0606030504020204" pitchFamily="34" charset="0"/>
                          <a:cs typeface="Open Sans" panose="020B0606030504020204" pitchFamily="34" charset="0"/>
                        </a:rPr>
                        <a:t>96.0</a:t>
                      </a:r>
                    </a:p>
                  </a:txBody>
                  <a:tcPr anchor="ctr"/>
                </a:tc>
                <a:tc>
                  <a:txBody>
                    <a:bodyPr/>
                    <a:lstStyle/>
                    <a:p>
                      <a:pPr marL="0" algn="ctr" defTabSz="914217" rtl="0" eaLnBrk="1" latinLnBrk="0" hangingPunct="1"/>
                      <a:r>
                        <a:rPr lang="en-CA" sz="1200" kern="1200">
                          <a:solidFill>
                            <a:schemeClr val="dk1"/>
                          </a:solidFill>
                          <a:latin typeface="Open Sans" panose="020B0606030504020204" pitchFamily="34" charset="0"/>
                          <a:ea typeface="Open Sans" panose="020B0606030504020204" pitchFamily="34" charset="0"/>
                          <a:cs typeface="Open Sans" panose="020B0606030504020204" pitchFamily="34" charset="0"/>
                        </a:rPr>
                        <a:t>383</a:t>
                      </a:r>
                    </a:p>
                  </a:txBody>
                  <a:tcPr anchor="ctr"/>
                </a:tc>
                <a:tc>
                  <a:txBody>
                    <a:bodyPr/>
                    <a:lstStyle/>
                    <a:p>
                      <a:pPr marL="0" algn="ctr" defTabSz="914217" rtl="0" eaLnBrk="1" latinLnBrk="0" hangingPunct="1"/>
                      <a:r>
                        <a:rPr lang="en-CA" sz="1200" kern="1200">
                          <a:solidFill>
                            <a:schemeClr val="dk1"/>
                          </a:solidFill>
                          <a:latin typeface="Open Sans" panose="020B0606030504020204" pitchFamily="34" charset="0"/>
                          <a:ea typeface="Open Sans" panose="020B0606030504020204" pitchFamily="34" charset="0"/>
                          <a:cs typeface="Open Sans" panose="020B0606030504020204" pitchFamily="34" charset="0"/>
                        </a:rPr>
                        <a:t>368</a:t>
                      </a:r>
                    </a:p>
                  </a:txBody>
                  <a:tcPr anchor="ctr"/>
                </a:tc>
                <a:extLst>
                  <a:ext uri="{0D108BD9-81ED-4DB2-BD59-A6C34878D82A}">
                    <a16:rowId xmlns:a16="http://schemas.microsoft.com/office/drawing/2014/main" val="3267524527"/>
                  </a:ext>
                </a:extLst>
              </a:tr>
              <a:tr h="416637">
                <a:tc>
                  <a:txBody>
                    <a:bodyPr/>
                    <a:lstStyle/>
                    <a:p>
                      <a:pPr marL="0" algn="ctr" defTabSz="914217" rtl="0" eaLnBrk="1" latinLnBrk="0" hangingPunct="1"/>
                      <a:r>
                        <a:rPr lang="en-US"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Inferred</a:t>
                      </a:r>
                      <a:endParaRPr lang="en-CA"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1FA2FF"/>
                    </a:solidFill>
                  </a:tcPr>
                </a:tc>
                <a:tc>
                  <a:txBody>
                    <a:bodyPr/>
                    <a:lstStyle/>
                    <a:p>
                      <a:pPr marL="0" algn="ctr" defTabSz="914217" rtl="0" eaLnBrk="1" latinLnBrk="0" hangingPunct="1"/>
                      <a:r>
                        <a:rPr lang="en-CA"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95.2</a:t>
                      </a:r>
                    </a:p>
                  </a:txBody>
                  <a:tcPr anchor="ctr">
                    <a:solidFill>
                      <a:srgbClr val="1FA2FF"/>
                    </a:solidFill>
                  </a:tcPr>
                </a:tc>
                <a:tc>
                  <a:txBody>
                    <a:bodyPr/>
                    <a:lstStyle/>
                    <a:p>
                      <a:pPr marL="0" algn="ctr" defTabSz="914217" rtl="0" eaLnBrk="1" latinLnBrk="0" hangingPunct="1"/>
                      <a:r>
                        <a:rPr lang="en-US"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868</a:t>
                      </a:r>
                      <a:endParaRPr lang="en-CA"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1FA2FF"/>
                    </a:solidFill>
                  </a:tcPr>
                </a:tc>
                <a:tc>
                  <a:txBody>
                    <a:bodyPr/>
                    <a:lstStyle/>
                    <a:p>
                      <a:pPr marL="0" algn="ctr" defTabSz="914217" rtl="0" eaLnBrk="1" latinLnBrk="0" hangingPunct="1"/>
                      <a:r>
                        <a:rPr lang="en-CA"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827</a:t>
                      </a:r>
                    </a:p>
                  </a:txBody>
                  <a:tcPr anchor="ctr">
                    <a:solidFill>
                      <a:srgbClr val="1FA2FF"/>
                    </a:solidFill>
                  </a:tcPr>
                </a:tc>
                <a:extLst>
                  <a:ext uri="{0D108BD9-81ED-4DB2-BD59-A6C34878D82A}">
                    <a16:rowId xmlns:a16="http://schemas.microsoft.com/office/drawing/2014/main" val="4158793117"/>
                  </a:ext>
                </a:extLst>
              </a:tr>
            </a:tbl>
          </a:graphicData>
        </a:graphic>
      </p:graphicFrame>
      <p:graphicFrame>
        <p:nvGraphicFramePr>
          <p:cNvPr id="3" name="Table 3">
            <a:extLst>
              <a:ext uri="{FF2B5EF4-FFF2-40B4-BE49-F238E27FC236}">
                <a16:creationId xmlns:a16="http://schemas.microsoft.com/office/drawing/2014/main" id="{10B174CF-9EC5-383C-8A62-A9FA1198F890}"/>
              </a:ext>
            </a:extLst>
          </p:cNvPr>
          <p:cNvGraphicFramePr>
            <a:graphicFrameLocks noGrp="1"/>
          </p:cNvGraphicFramePr>
          <p:nvPr>
            <p:extLst>
              <p:ext uri="{D42A27DB-BD31-4B8C-83A1-F6EECF244321}">
                <p14:modId xmlns:p14="http://schemas.microsoft.com/office/powerpoint/2010/main" val="1173971931"/>
              </p:ext>
            </p:extLst>
          </p:nvPr>
        </p:nvGraphicFramePr>
        <p:xfrm>
          <a:off x="5855666" y="310197"/>
          <a:ext cx="6086980" cy="847944"/>
        </p:xfrm>
        <a:graphic>
          <a:graphicData uri="http://schemas.openxmlformats.org/drawingml/2006/table">
            <a:tbl>
              <a:tblPr firstRow="1" bandRow="1">
                <a:tableStyleId>{5C22544A-7EE6-4342-B048-85BDC9FD1C3A}</a:tableStyleId>
              </a:tblPr>
              <a:tblGrid>
                <a:gridCol w="1274809">
                  <a:extLst>
                    <a:ext uri="{9D8B030D-6E8A-4147-A177-3AD203B41FA5}">
                      <a16:colId xmlns:a16="http://schemas.microsoft.com/office/drawing/2014/main" val="1212225776"/>
                    </a:ext>
                  </a:extLst>
                </a:gridCol>
                <a:gridCol w="1587195">
                  <a:extLst>
                    <a:ext uri="{9D8B030D-6E8A-4147-A177-3AD203B41FA5}">
                      <a16:colId xmlns:a16="http://schemas.microsoft.com/office/drawing/2014/main" val="3341270843"/>
                    </a:ext>
                  </a:extLst>
                </a:gridCol>
                <a:gridCol w="1425237">
                  <a:extLst>
                    <a:ext uri="{9D8B030D-6E8A-4147-A177-3AD203B41FA5}">
                      <a16:colId xmlns:a16="http://schemas.microsoft.com/office/drawing/2014/main" val="2003235565"/>
                    </a:ext>
                  </a:extLst>
                </a:gridCol>
                <a:gridCol w="1799739">
                  <a:extLst>
                    <a:ext uri="{9D8B030D-6E8A-4147-A177-3AD203B41FA5}">
                      <a16:colId xmlns:a16="http://schemas.microsoft.com/office/drawing/2014/main" val="759736973"/>
                    </a:ext>
                  </a:extLst>
                </a:gridCol>
              </a:tblGrid>
              <a:tr h="431307">
                <a:tc>
                  <a:txBody>
                    <a:bodyPr/>
                    <a:lstStyle/>
                    <a:p>
                      <a:pPr algn="ctr"/>
                      <a:r>
                        <a:rPr lang="en-US" sz="1100">
                          <a:latin typeface="Open Sans" panose="020B0606030504020204" pitchFamily="34" charset="0"/>
                          <a:ea typeface="Open Sans" panose="020B0606030504020204" pitchFamily="34" charset="0"/>
                          <a:cs typeface="Open Sans" panose="020B0606030504020204" pitchFamily="34" charset="0"/>
                        </a:rPr>
                        <a:t>Reserve Class</a:t>
                      </a:r>
                      <a:r>
                        <a:rPr lang="en-US" sz="1100" baseline="30000">
                          <a:latin typeface="Open Sans" panose="020B0606030504020204" pitchFamily="34" charset="0"/>
                          <a:ea typeface="Open Sans" panose="020B0606030504020204" pitchFamily="34" charset="0"/>
                          <a:cs typeface="Open Sans" panose="020B0606030504020204" pitchFamily="34" charset="0"/>
                        </a:rPr>
                        <a:t>1</a:t>
                      </a:r>
                      <a:endParaRPr lang="en-CA" sz="1100" baseline="30000">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Grade (% NaCl)</a:t>
                      </a: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Tonnes (Mt)</a:t>
                      </a:r>
                    </a:p>
                  </a:txBody>
                  <a:tcPr anchor="ctr">
                    <a:solidFill>
                      <a:schemeClr val="tx1">
                        <a:lumMod val="50000"/>
                      </a:schemeClr>
                    </a:solidFill>
                  </a:tcPr>
                </a:tc>
                <a:tc>
                  <a:txBody>
                    <a:bodyPr/>
                    <a:lstStyle/>
                    <a:p>
                      <a:pPr algn="ctr"/>
                      <a:r>
                        <a:rPr lang="en-CA" sz="1100">
                          <a:latin typeface="Open Sans" panose="020B0606030504020204" pitchFamily="34" charset="0"/>
                          <a:ea typeface="Open Sans" panose="020B0606030504020204" pitchFamily="34" charset="0"/>
                          <a:cs typeface="Open Sans" panose="020B0606030504020204" pitchFamily="34" charset="0"/>
                        </a:rPr>
                        <a:t>Contained NaCl (MT)</a:t>
                      </a:r>
                    </a:p>
                  </a:txBody>
                  <a:tcPr anchor="ctr">
                    <a:solidFill>
                      <a:schemeClr val="tx1">
                        <a:lumMod val="50000"/>
                      </a:schemeClr>
                    </a:solidFill>
                  </a:tcPr>
                </a:tc>
                <a:extLst>
                  <a:ext uri="{0D108BD9-81ED-4DB2-BD59-A6C34878D82A}">
                    <a16:rowId xmlns:a16="http://schemas.microsoft.com/office/drawing/2014/main" val="3355069907"/>
                  </a:ext>
                </a:extLst>
              </a:tr>
              <a:tr h="416637">
                <a:tc>
                  <a:txBody>
                    <a:bodyPr/>
                    <a:lstStyle/>
                    <a:p>
                      <a:pPr marL="0" algn="ctr" defTabSz="914217" rtl="0" eaLnBrk="1" latinLnBrk="0" hangingPunct="1"/>
                      <a:r>
                        <a:rPr lang="en-US" sz="1200" b="1" kern="1200">
                          <a:solidFill>
                            <a:schemeClr val="dk1"/>
                          </a:solidFill>
                          <a:latin typeface="Open Sans" panose="020B0606030504020204" pitchFamily="34" charset="0"/>
                          <a:ea typeface="Open Sans" panose="020B0606030504020204" pitchFamily="34" charset="0"/>
                          <a:cs typeface="Open Sans" panose="020B0606030504020204" pitchFamily="34" charset="0"/>
                        </a:rPr>
                        <a:t>Probable</a:t>
                      </a:r>
                      <a:endParaRPr lang="en-CA" sz="1200" b="1" kern="120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algn="ctr" defTabSz="914217" rtl="0" eaLnBrk="1" latinLnBrk="0" hangingPunct="1"/>
                      <a:r>
                        <a:rPr lang="en-CA" sz="1200" b="1" kern="1200">
                          <a:solidFill>
                            <a:schemeClr val="dk1"/>
                          </a:solidFill>
                          <a:latin typeface="Open Sans" panose="020B0606030504020204" pitchFamily="34" charset="0"/>
                          <a:ea typeface="Open Sans" panose="020B0606030504020204" pitchFamily="34" charset="0"/>
                          <a:cs typeface="Open Sans" panose="020B0606030504020204" pitchFamily="34" charset="0"/>
                        </a:rPr>
                        <a:t>96.0</a:t>
                      </a:r>
                    </a:p>
                  </a:txBody>
                  <a:tcPr anchor="ctr"/>
                </a:tc>
                <a:tc>
                  <a:txBody>
                    <a:bodyPr/>
                    <a:lstStyle/>
                    <a:p>
                      <a:pPr marL="0" algn="ctr" defTabSz="914217" rtl="0" eaLnBrk="1" latinLnBrk="0" hangingPunct="1"/>
                      <a:r>
                        <a:rPr lang="en-CA" sz="1200" kern="1200">
                          <a:solidFill>
                            <a:schemeClr val="dk1"/>
                          </a:solidFill>
                          <a:latin typeface="Open Sans" panose="020B0606030504020204" pitchFamily="34" charset="0"/>
                          <a:ea typeface="Open Sans" panose="020B0606030504020204" pitchFamily="34" charset="0"/>
                          <a:cs typeface="Open Sans" panose="020B0606030504020204" pitchFamily="34" charset="0"/>
                        </a:rPr>
                        <a:t>88.1</a:t>
                      </a:r>
                    </a:p>
                  </a:txBody>
                  <a:tcPr anchor="ctr"/>
                </a:tc>
                <a:tc>
                  <a:txBody>
                    <a:bodyPr/>
                    <a:lstStyle/>
                    <a:p>
                      <a:pPr marL="0" algn="ctr" defTabSz="914217" rtl="0" eaLnBrk="1" latinLnBrk="0" hangingPunct="1"/>
                      <a:r>
                        <a:rPr lang="en-CA" sz="1200" kern="1200">
                          <a:solidFill>
                            <a:schemeClr val="dk1"/>
                          </a:solidFill>
                          <a:latin typeface="Open Sans" panose="020B0606030504020204" pitchFamily="34" charset="0"/>
                          <a:ea typeface="Open Sans" panose="020B0606030504020204" pitchFamily="34" charset="0"/>
                          <a:cs typeface="Open Sans" panose="020B0606030504020204" pitchFamily="34" charset="0"/>
                        </a:rPr>
                        <a:t>84.5</a:t>
                      </a:r>
                    </a:p>
                  </a:txBody>
                  <a:tcPr anchor="ctr"/>
                </a:tc>
                <a:extLst>
                  <a:ext uri="{0D108BD9-81ED-4DB2-BD59-A6C34878D82A}">
                    <a16:rowId xmlns:a16="http://schemas.microsoft.com/office/drawing/2014/main" val="3267524527"/>
                  </a:ext>
                </a:extLst>
              </a:tr>
            </a:tbl>
          </a:graphicData>
        </a:graphic>
      </p:graphicFrame>
      <p:grpSp>
        <p:nvGrpSpPr>
          <p:cNvPr id="5" name="Group 4">
            <a:extLst>
              <a:ext uri="{FF2B5EF4-FFF2-40B4-BE49-F238E27FC236}">
                <a16:creationId xmlns:a16="http://schemas.microsoft.com/office/drawing/2014/main" id="{829EE660-E669-53C8-106A-CD9E7F9B9D5C}"/>
              </a:ext>
            </a:extLst>
          </p:cNvPr>
          <p:cNvGrpSpPr/>
          <p:nvPr/>
        </p:nvGrpSpPr>
        <p:grpSpPr>
          <a:xfrm>
            <a:off x="5854895" y="2624195"/>
            <a:ext cx="6088523" cy="3143539"/>
            <a:chOff x="5770110" y="2837555"/>
            <a:chExt cx="6113156" cy="3143539"/>
          </a:xfrm>
        </p:grpSpPr>
        <p:pic>
          <p:nvPicPr>
            <p:cNvPr id="18" name="Picture 17">
              <a:extLst>
                <a:ext uri="{FF2B5EF4-FFF2-40B4-BE49-F238E27FC236}">
                  <a16:creationId xmlns:a16="http://schemas.microsoft.com/office/drawing/2014/main" id="{99C8C303-E5AF-64D2-7950-7BC57FE1A414}"/>
                </a:ext>
              </a:extLst>
            </p:cNvPr>
            <p:cNvPicPr>
              <a:picLocks noChangeAspect="1"/>
            </p:cNvPicPr>
            <p:nvPr/>
          </p:nvPicPr>
          <p:blipFill rotWithShape="1">
            <a:blip r:embed="rId3"/>
            <a:srcRect t="5016" b="50000"/>
            <a:stretch/>
          </p:blipFill>
          <p:spPr>
            <a:xfrm>
              <a:off x="5770110" y="2845148"/>
              <a:ext cx="6113156" cy="3135946"/>
            </a:xfrm>
            <a:prstGeom prst="rect">
              <a:avLst/>
            </a:prstGeom>
          </p:spPr>
        </p:pic>
        <p:pic>
          <p:nvPicPr>
            <p:cNvPr id="15" name="Picture 14">
              <a:extLst>
                <a:ext uri="{FF2B5EF4-FFF2-40B4-BE49-F238E27FC236}">
                  <a16:creationId xmlns:a16="http://schemas.microsoft.com/office/drawing/2014/main" id="{57E27D4F-70E5-C032-8B71-FF9958F90E66}"/>
                </a:ext>
              </a:extLst>
            </p:cNvPr>
            <p:cNvPicPr>
              <a:picLocks noChangeAspect="1"/>
            </p:cNvPicPr>
            <p:nvPr/>
          </p:nvPicPr>
          <p:blipFill rotWithShape="1">
            <a:blip r:embed="rId3"/>
            <a:srcRect l="6879" t="50133" r="69771" b="36575"/>
            <a:stretch/>
          </p:blipFill>
          <p:spPr>
            <a:xfrm>
              <a:off x="10479009" y="2837555"/>
              <a:ext cx="1404257" cy="911609"/>
            </a:xfrm>
            <a:prstGeom prst="rect">
              <a:avLst/>
            </a:prstGeom>
          </p:spPr>
        </p:pic>
      </p:grpSp>
      <p:grpSp>
        <p:nvGrpSpPr>
          <p:cNvPr id="7" name="Group 6">
            <a:extLst>
              <a:ext uri="{FF2B5EF4-FFF2-40B4-BE49-F238E27FC236}">
                <a16:creationId xmlns:a16="http://schemas.microsoft.com/office/drawing/2014/main" id="{16CF2C1F-DFFB-A788-3381-80EB4E8CAAE6}"/>
              </a:ext>
            </a:extLst>
          </p:cNvPr>
          <p:cNvGrpSpPr/>
          <p:nvPr/>
        </p:nvGrpSpPr>
        <p:grpSpPr>
          <a:xfrm>
            <a:off x="6096000" y="6176246"/>
            <a:ext cx="5424054" cy="719362"/>
            <a:chOff x="6096000" y="6176246"/>
            <a:chExt cx="5424054" cy="719362"/>
          </a:xfrm>
        </p:grpSpPr>
        <p:sp>
          <p:nvSpPr>
            <p:cNvPr id="9" name="TextBox 8">
              <a:extLst>
                <a:ext uri="{FF2B5EF4-FFF2-40B4-BE49-F238E27FC236}">
                  <a16:creationId xmlns:a16="http://schemas.microsoft.com/office/drawing/2014/main" id="{7FCCC330-5963-0B8E-7020-A8025E3D90C9}"/>
                </a:ext>
              </a:extLst>
            </p:cNvPr>
            <p:cNvSpPr txBox="1"/>
            <p:nvPr/>
          </p:nvSpPr>
          <p:spPr>
            <a:xfrm>
              <a:off x="6107529" y="6187722"/>
              <a:ext cx="5412525" cy="707886"/>
            </a:xfrm>
            <a:prstGeom prst="rect">
              <a:avLst/>
            </a:prstGeom>
            <a:noFill/>
          </p:spPr>
          <p:txBody>
            <a:bodyPr wrap="square" rtlCol="0">
              <a:spAutoFit/>
            </a:bodyPr>
            <a:lstStyle/>
            <a:p>
              <a:r>
                <a:rPr lang="en-US" sz="800" i="1" baseline="30000" dirty="0">
                  <a:solidFill>
                    <a:srgbClr val="333333"/>
                  </a:solidFill>
                  <a:latin typeface="Open Sans" panose="020B0606030504020204" pitchFamily="34" charset="0"/>
                  <a:ea typeface="Open Sans" panose="020B0606030504020204" pitchFamily="34" charset="0"/>
                  <a:cs typeface="Open Sans" panose="020B0606030504020204" pitchFamily="34" charset="0"/>
                </a:rPr>
                <a:t>1 </a:t>
              </a:r>
              <a:r>
                <a:rPr lang="en-US" sz="8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 Probable mineral reserves totaling 88.1 Mt at 96% NaCl are included in indicated resources. The resource estimate has an effective date of May 11, 2023. 1 Feasibility Study (FS) prepared by SLR Consulting (Canada) Ltd. (SLR) for the Great Atlantic Salt Project disclosed in a technical report filed on SEDAR on May 1, 2024.</a:t>
              </a:r>
            </a:p>
            <a:p>
              <a:r>
                <a:rPr lang="en-US" sz="8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See slide 22 for further mineral resource information. </a:t>
              </a:r>
              <a:endParaRPr lang="en-CA" sz="800" i="1"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endParaRPr lang="en-US" sz="800" dirty="0">
                <a:solidFill>
                  <a:srgbClr val="333333"/>
                </a:solidFill>
              </a:endParaRPr>
            </a:p>
          </p:txBody>
        </p:sp>
        <p:cxnSp>
          <p:nvCxnSpPr>
            <p:cNvPr id="11" name="Straight Connector 10">
              <a:extLst>
                <a:ext uri="{FF2B5EF4-FFF2-40B4-BE49-F238E27FC236}">
                  <a16:creationId xmlns:a16="http://schemas.microsoft.com/office/drawing/2014/main" id="{4E5A5F86-AB4F-DEB7-6432-438905E1DAC4}"/>
                </a:ext>
              </a:extLst>
            </p:cNvPr>
            <p:cNvCxnSpPr>
              <a:cxnSpLocks/>
            </p:cNvCxnSpPr>
            <p:nvPr/>
          </p:nvCxnSpPr>
          <p:spPr>
            <a:xfrm>
              <a:off x="6096000" y="6176246"/>
              <a:ext cx="5424054"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47C5538C-8AD1-F513-DBFE-D82E9CF842BC}"/>
              </a:ext>
            </a:extLst>
          </p:cNvPr>
          <p:cNvSpPr txBox="1"/>
          <p:nvPr/>
        </p:nvSpPr>
        <p:spPr>
          <a:xfrm>
            <a:off x="7527556" y="5766088"/>
            <a:ext cx="2743200" cy="400110"/>
          </a:xfrm>
          <a:prstGeom prst="rect">
            <a:avLst/>
          </a:prstGeom>
          <a:noFill/>
        </p:spPr>
        <p:txBody>
          <a:bodyPr wrap="square" rtlCol="0">
            <a:spAutoFit/>
          </a:bodyPr>
          <a:lstStyle/>
          <a:p>
            <a:pPr algn="ctr"/>
            <a:r>
              <a:rPr lang="en-US" sz="1000" i="1"/>
              <a:t>Cross-Section of Great Atlantic Salt Deposit Illustrating Grade Variations</a:t>
            </a:r>
          </a:p>
        </p:txBody>
      </p:sp>
    </p:spTree>
    <p:extLst>
      <p:ext uri="{BB962C8B-B14F-4D97-AF65-F5344CB8AC3E}">
        <p14:creationId xmlns:p14="http://schemas.microsoft.com/office/powerpoint/2010/main" val="30541674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5A2C1-BCF0-93D6-AB30-CA82C151D76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FB234B8-24C7-2CE2-18CB-29D65D5E562C}"/>
              </a:ext>
            </a:extLst>
          </p:cNvPr>
          <p:cNvSpPr/>
          <p:nvPr/>
        </p:nvSpPr>
        <p:spPr>
          <a:xfrm>
            <a:off x="6467475" y="0"/>
            <a:ext cx="5753389" cy="6858000"/>
          </a:xfrm>
          <a:custGeom>
            <a:avLst/>
            <a:gdLst>
              <a:gd name="connsiteX0" fmla="*/ 0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0 w 5753389"/>
              <a:gd name="connsiteY4" fmla="*/ 0 h 6858000"/>
              <a:gd name="connsiteX0" fmla="*/ 0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0 w 5753389"/>
              <a:gd name="connsiteY4" fmla="*/ 0 h 6858000"/>
              <a:gd name="connsiteX0" fmla="*/ 293821 w 6047210"/>
              <a:gd name="connsiteY0" fmla="*/ 0 h 6858000"/>
              <a:gd name="connsiteX1" fmla="*/ 6047210 w 6047210"/>
              <a:gd name="connsiteY1" fmla="*/ 0 h 6858000"/>
              <a:gd name="connsiteX2" fmla="*/ 6047210 w 6047210"/>
              <a:gd name="connsiteY2" fmla="*/ 6858000 h 6858000"/>
              <a:gd name="connsiteX3" fmla="*/ 293821 w 6047210"/>
              <a:gd name="connsiteY3" fmla="*/ 6858000 h 6858000"/>
              <a:gd name="connsiteX4" fmla="*/ 293821 w 6047210"/>
              <a:gd name="connsiteY4" fmla="*/ 0 h 6858000"/>
              <a:gd name="connsiteX0" fmla="*/ 1743075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1743075 w 5753389"/>
              <a:gd name="connsiteY4" fmla="*/ 0 h 6858000"/>
              <a:gd name="connsiteX0" fmla="*/ 1743075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1743075 w 5753389"/>
              <a:gd name="connsiteY4" fmla="*/ 0 h 6858000"/>
              <a:gd name="connsiteX0" fmla="*/ 1743075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1743075 w 57533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389" h="6858000">
                <a:moveTo>
                  <a:pt x="1743075" y="0"/>
                </a:moveTo>
                <a:lnTo>
                  <a:pt x="5753389" y="0"/>
                </a:lnTo>
                <a:lnTo>
                  <a:pt x="5753389" y="6858000"/>
                </a:lnTo>
                <a:lnTo>
                  <a:pt x="0" y="6858000"/>
                </a:lnTo>
                <a:cubicBezTo>
                  <a:pt x="1152525" y="4905375"/>
                  <a:pt x="-219075" y="1495425"/>
                  <a:pt x="1743075"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4">
            <a:extLst>
              <a:ext uri="{FF2B5EF4-FFF2-40B4-BE49-F238E27FC236}">
                <a16:creationId xmlns:a16="http://schemas.microsoft.com/office/drawing/2014/main" id="{71522597-43BD-ADDD-297A-0D2893EDBEE4}"/>
              </a:ext>
            </a:extLst>
          </p:cNvPr>
          <p:cNvSpPr/>
          <p:nvPr/>
        </p:nvSpPr>
        <p:spPr>
          <a:xfrm>
            <a:off x="6467475" y="0"/>
            <a:ext cx="5753389" cy="6858000"/>
          </a:xfrm>
          <a:custGeom>
            <a:avLst/>
            <a:gdLst>
              <a:gd name="connsiteX0" fmla="*/ 0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0 w 5753389"/>
              <a:gd name="connsiteY4" fmla="*/ 0 h 6858000"/>
              <a:gd name="connsiteX0" fmla="*/ 0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0 w 5753389"/>
              <a:gd name="connsiteY4" fmla="*/ 0 h 6858000"/>
              <a:gd name="connsiteX0" fmla="*/ 293821 w 6047210"/>
              <a:gd name="connsiteY0" fmla="*/ 0 h 6858000"/>
              <a:gd name="connsiteX1" fmla="*/ 6047210 w 6047210"/>
              <a:gd name="connsiteY1" fmla="*/ 0 h 6858000"/>
              <a:gd name="connsiteX2" fmla="*/ 6047210 w 6047210"/>
              <a:gd name="connsiteY2" fmla="*/ 6858000 h 6858000"/>
              <a:gd name="connsiteX3" fmla="*/ 293821 w 6047210"/>
              <a:gd name="connsiteY3" fmla="*/ 6858000 h 6858000"/>
              <a:gd name="connsiteX4" fmla="*/ 293821 w 6047210"/>
              <a:gd name="connsiteY4" fmla="*/ 0 h 6858000"/>
              <a:gd name="connsiteX0" fmla="*/ 1743075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1743075 w 5753389"/>
              <a:gd name="connsiteY4" fmla="*/ 0 h 6858000"/>
              <a:gd name="connsiteX0" fmla="*/ 1743075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1743075 w 5753389"/>
              <a:gd name="connsiteY4" fmla="*/ 0 h 6858000"/>
              <a:gd name="connsiteX0" fmla="*/ 1743075 w 5753389"/>
              <a:gd name="connsiteY0" fmla="*/ 0 h 6858000"/>
              <a:gd name="connsiteX1" fmla="*/ 5753389 w 5753389"/>
              <a:gd name="connsiteY1" fmla="*/ 0 h 6858000"/>
              <a:gd name="connsiteX2" fmla="*/ 5753389 w 5753389"/>
              <a:gd name="connsiteY2" fmla="*/ 6858000 h 6858000"/>
              <a:gd name="connsiteX3" fmla="*/ 0 w 5753389"/>
              <a:gd name="connsiteY3" fmla="*/ 6858000 h 6858000"/>
              <a:gd name="connsiteX4" fmla="*/ 1743075 w 575338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389" h="6858000">
                <a:moveTo>
                  <a:pt x="1743075" y="0"/>
                </a:moveTo>
                <a:lnTo>
                  <a:pt x="5753389" y="0"/>
                </a:lnTo>
                <a:lnTo>
                  <a:pt x="5753389" y="6858000"/>
                </a:lnTo>
                <a:lnTo>
                  <a:pt x="0" y="6858000"/>
                </a:lnTo>
                <a:cubicBezTo>
                  <a:pt x="1152525" y="4905375"/>
                  <a:pt x="-219075" y="1495425"/>
                  <a:pt x="1743075" y="0"/>
                </a:cubicBezTo>
                <a:close/>
              </a:path>
            </a:pathLst>
          </a:custGeom>
          <a:gradFill flip="none" rotWithShape="1">
            <a:gsLst>
              <a:gs pos="0">
                <a:schemeClr val="tx1">
                  <a:alpha val="46000"/>
                </a:schemeClr>
              </a:gs>
              <a:gs pos="100000">
                <a:schemeClr val="tx1">
                  <a:alpha val="0"/>
                </a:schemeClr>
              </a:gs>
            </a:gsLst>
            <a:lin ang="135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7F83DD19-E90A-94A1-8CE0-8D4FC1F93863}"/>
              </a:ext>
            </a:extLst>
          </p:cNvPr>
          <p:cNvSpPr>
            <a:spLocks noGrp="1"/>
          </p:cNvSpPr>
          <p:nvPr>
            <p:ph type="title"/>
          </p:nvPr>
        </p:nvSpPr>
        <p:spPr/>
        <p:txBody>
          <a:bodyPr>
            <a:normAutofit/>
          </a:bodyPr>
          <a:lstStyle/>
          <a:p>
            <a:r>
              <a:rPr lang="en-CA" sz="2500" dirty="0">
                <a:solidFill>
                  <a:srgbClr val="524E52"/>
                </a:solidFill>
              </a:rPr>
              <a:t>Priorities for 2025</a:t>
            </a:r>
          </a:p>
        </p:txBody>
      </p:sp>
      <p:sp>
        <p:nvSpPr>
          <p:cNvPr id="3" name="TextBox 2">
            <a:extLst>
              <a:ext uri="{FF2B5EF4-FFF2-40B4-BE49-F238E27FC236}">
                <a16:creationId xmlns:a16="http://schemas.microsoft.com/office/drawing/2014/main" id="{414BCC29-9AEF-216F-8760-B893B4D6E17D}"/>
              </a:ext>
            </a:extLst>
          </p:cNvPr>
          <p:cNvSpPr txBox="1"/>
          <p:nvPr/>
        </p:nvSpPr>
        <p:spPr>
          <a:xfrm>
            <a:off x="860866" y="1111287"/>
            <a:ext cx="4740096" cy="4801314"/>
          </a:xfrm>
          <a:prstGeom prst="rect">
            <a:avLst/>
          </a:prstGeom>
          <a:gradFill>
            <a:gsLst>
              <a:gs pos="0">
                <a:srgbClr val="BDC3C7">
                  <a:alpha val="75000"/>
                </a:srgbClr>
              </a:gs>
              <a:gs pos="56000">
                <a:srgbClr val="BDC3C7">
                  <a:alpha val="50000"/>
                </a:srgbClr>
              </a:gs>
              <a:gs pos="100000">
                <a:srgbClr val="BDC3C7">
                  <a:alpha val="90000"/>
                </a:srgbClr>
              </a:gs>
            </a:gsLst>
            <a:lin ang="10800000" scaled="0"/>
          </a:gra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a:p>
            <a:endParaRPr lang="en-CA"/>
          </a:p>
        </p:txBody>
      </p:sp>
      <p:sp>
        <p:nvSpPr>
          <p:cNvPr id="9" name="TextBox 24">
            <a:extLst>
              <a:ext uri="{FF2B5EF4-FFF2-40B4-BE49-F238E27FC236}">
                <a16:creationId xmlns:a16="http://schemas.microsoft.com/office/drawing/2014/main" id="{F9D2D837-86DC-B25B-E170-4537E5CBFF23}"/>
              </a:ext>
            </a:extLst>
          </p:cNvPr>
          <p:cNvSpPr txBox="1"/>
          <p:nvPr/>
        </p:nvSpPr>
        <p:spPr>
          <a:xfrm>
            <a:off x="860867" y="1266629"/>
            <a:ext cx="4740096" cy="3875077"/>
          </a:xfrm>
          <a:prstGeom prst="rect">
            <a:avLst/>
          </a:prstGeom>
        </p:spPr>
        <p:txBody>
          <a:bodyPr wrap="square" lIns="90000" tIns="90000" rIns="90000" bIns="90000" rtlCol="0" anchor="t">
            <a:spAutoFit/>
          </a:bodyPr>
          <a:lstStyle/>
          <a:p>
            <a:pPr>
              <a:spcAft>
                <a:spcPts val="1200"/>
              </a:spcAft>
            </a:pPr>
            <a:r>
              <a:rPr lang="en-US" sz="2000" dirty="0">
                <a:solidFill>
                  <a:srgbClr val="535E69"/>
                </a:solidFill>
                <a:latin typeface="Open Sans" panose="020B0606030504020204" pitchFamily="34" charset="0"/>
                <a:ea typeface="Open Sans" panose="020B0606030504020204" pitchFamily="34" charset="0"/>
                <a:cs typeface="Open Sans" panose="020B0606030504020204" pitchFamily="34" charset="0"/>
              </a:rPr>
              <a:t>Project Financing</a:t>
            </a:r>
          </a:p>
          <a:p>
            <a:pPr algn="l">
              <a:spcAft>
                <a:spcPts val="1200"/>
              </a:spcAft>
            </a:pPr>
            <a:r>
              <a:rPr lang="en-US" sz="2000" b="0" i="0" dirty="0">
                <a:solidFill>
                  <a:srgbClr val="535E69"/>
                </a:solidFill>
                <a:effectLst/>
                <a:latin typeface="Open Sans" panose="020B0606030504020204" pitchFamily="34" charset="0"/>
                <a:ea typeface="Open Sans" panose="020B0606030504020204" pitchFamily="34" charset="0"/>
                <a:cs typeface="Open Sans" panose="020B0606030504020204" pitchFamily="34" charset="0"/>
              </a:rPr>
              <a:t>Advancing Regulatory Compliance Programs</a:t>
            </a:r>
          </a:p>
          <a:p>
            <a:pPr>
              <a:spcAft>
                <a:spcPts val="1200"/>
              </a:spcAft>
            </a:pPr>
            <a:r>
              <a:rPr lang="en-US" sz="2000" b="0" i="0" dirty="0">
                <a:solidFill>
                  <a:srgbClr val="535E69"/>
                </a:solidFill>
                <a:effectLst/>
                <a:latin typeface="Open Sans" panose="020B0606030504020204" pitchFamily="34" charset="0"/>
                <a:ea typeface="Open Sans" panose="020B0606030504020204" pitchFamily="34" charset="0"/>
                <a:cs typeface="Open Sans" panose="020B0606030504020204" pitchFamily="34" charset="0"/>
              </a:rPr>
              <a:t>Geotechnical and Hydrological Site Evaluation</a:t>
            </a:r>
          </a:p>
          <a:p>
            <a:pPr>
              <a:spcAft>
                <a:spcPts val="1200"/>
              </a:spcAft>
            </a:pPr>
            <a:r>
              <a:rPr lang="en-US" sz="2000" b="0" i="0" dirty="0">
                <a:solidFill>
                  <a:srgbClr val="535E69"/>
                </a:solidFill>
                <a:effectLst/>
                <a:latin typeface="Open Sans" panose="020B0606030504020204" pitchFamily="34" charset="0"/>
                <a:ea typeface="Open Sans" panose="020B0606030504020204" pitchFamily="34" charset="0"/>
                <a:cs typeface="Open Sans" panose="020B0606030504020204" pitchFamily="34" charset="0"/>
              </a:rPr>
              <a:t>Production Expansion Investigation</a:t>
            </a:r>
          </a:p>
          <a:p>
            <a:pPr algn="l">
              <a:spcAft>
                <a:spcPts val="1200"/>
              </a:spcAft>
            </a:pPr>
            <a:r>
              <a:rPr lang="en-US" sz="2000" b="0" i="0" dirty="0">
                <a:solidFill>
                  <a:srgbClr val="535E69"/>
                </a:solidFill>
                <a:effectLst/>
                <a:latin typeface="Open Sans" panose="020B0606030504020204" pitchFamily="34" charset="0"/>
                <a:ea typeface="Open Sans" panose="020B0606030504020204" pitchFamily="34" charset="0"/>
                <a:cs typeface="Open Sans" panose="020B0606030504020204" pitchFamily="34" charset="0"/>
              </a:rPr>
              <a:t>​Salt Distribution &amp; Monetization​</a:t>
            </a:r>
            <a:endParaRPr lang="en-US" sz="2000" dirty="0">
              <a:solidFill>
                <a:srgbClr val="535E69"/>
              </a:solidFill>
              <a:latin typeface="Open Sans" panose="020B0606030504020204" pitchFamily="34" charset="0"/>
              <a:ea typeface="Open Sans" panose="020B0606030504020204" pitchFamily="34" charset="0"/>
              <a:cs typeface="Open Sans" panose="020B0606030504020204" pitchFamily="34" charset="0"/>
            </a:endParaRPr>
          </a:p>
          <a:p>
            <a:pPr algn="l">
              <a:spcAft>
                <a:spcPts val="1200"/>
              </a:spcAft>
            </a:pPr>
            <a:r>
              <a:rPr lang="en-US" sz="2000" b="0" i="0" dirty="0">
                <a:solidFill>
                  <a:srgbClr val="535E69"/>
                </a:solidFill>
                <a:effectLst/>
                <a:latin typeface="Open Sans" panose="020B0606030504020204" pitchFamily="34" charset="0"/>
                <a:ea typeface="Open Sans" panose="020B0606030504020204" pitchFamily="34" charset="0"/>
                <a:cs typeface="Open Sans" panose="020B0606030504020204" pitchFamily="34" charset="0"/>
              </a:rPr>
              <a:t>Strategic Partnerships</a:t>
            </a:r>
          </a:p>
          <a:p>
            <a:pPr algn="l">
              <a:spcAft>
                <a:spcPts val="1200"/>
              </a:spcAft>
            </a:pPr>
            <a:r>
              <a:rPr lang="en-US" sz="2000" dirty="0">
                <a:solidFill>
                  <a:srgbClr val="535E69"/>
                </a:solidFill>
                <a:latin typeface="Open Sans" panose="020B0606030504020204" pitchFamily="34" charset="0"/>
                <a:ea typeface="Open Sans" panose="020B0606030504020204" pitchFamily="34" charset="0"/>
                <a:cs typeface="Open Sans" panose="020B0606030504020204" pitchFamily="34" charset="0"/>
              </a:rPr>
              <a:t>Site Preparation</a:t>
            </a:r>
          </a:p>
        </p:txBody>
      </p:sp>
    </p:spTree>
    <p:extLst>
      <p:ext uri="{BB962C8B-B14F-4D97-AF65-F5344CB8AC3E}">
        <p14:creationId xmlns:p14="http://schemas.microsoft.com/office/powerpoint/2010/main" val="42039729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7B8F-489C-46CD-D56D-7BD9F6E1AED9}"/>
              </a:ext>
            </a:extLst>
          </p:cNvPr>
          <p:cNvSpPr>
            <a:spLocks noGrp="1"/>
          </p:cNvSpPr>
          <p:nvPr>
            <p:ph type="title"/>
          </p:nvPr>
        </p:nvSpPr>
        <p:spPr/>
        <p:txBody>
          <a:bodyPr/>
          <a:lstStyle/>
          <a:p>
            <a:r>
              <a:rPr lang="en-US"/>
              <a:t>De-Risked development schedule</a:t>
            </a:r>
            <a:endParaRPr lang="en-CA"/>
          </a:p>
        </p:txBody>
      </p:sp>
      <p:sp>
        <p:nvSpPr>
          <p:cNvPr id="3" name="Content Placeholder 2">
            <a:extLst>
              <a:ext uri="{FF2B5EF4-FFF2-40B4-BE49-F238E27FC236}">
                <a16:creationId xmlns:a16="http://schemas.microsoft.com/office/drawing/2014/main" id="{58299287-6ED5-9023-0897-2ABC07BF971E}"/>
              </a:ext>
            </a:extLst>
          </p:cNvPr>
          <p:cNvSpPr>
            <a:spLocks noGrp="1"/>
          </p:cNvSpPr>
          <p:nvPr>
            <p:ph idx="1"/>
          </p:nvPr>
        </p:nvSpPr>
        <p:spPr/>
        <p:txBody>
          <a:bodyPr/>
          <a:lstStyle/>
          <a:p>
            <a:r>
              <a:rPr lang="en-US"/>
              <a:t>3rd party review and verification by </a:t>
            </a:r>
            <a:r>
              <a:rPr lang="en-US" err="1"/>
              <a:t>Tamkali</a:t>
            </a:r>
            <a:r>
              <a:rPr lang="en-US"/>
              <a:t> Limited </a:t>
            </a:r>
          </a:p>
          <a:p>
            <a:pPr lvl="1"/>
            <a:r>
              <a:rPr lang="en-US"/>
              <a:t>Independent provider of Project Development and Control Services</a:t>
            </a:r>
            <a:endParaRPr lang="en-CA"/>
          </a:p>
        </p:txBody>
      </p:sp>
      <p:sp>
        <p:nvSpPr>
          <p:cNvPr id="4" name="Slide Number Placeholder 3">
            <a:extLst>
              <a:ext uri="{FF2B5EF4-FFF2-40B4-BE49-F238E27FC236}">
                <a16:creationId xmlns:a16="http://schemas.microsoft.com/office/drawing/2014/main" id="{67B7A3E7-DA77-DC15-B41E-40D43DEF04C2}"/>
              </a:ext>
            </a:extLst>
          </p:cNvPr>
          <p:cNvSpPr>
            <a:spLocks noGrp="1"/>
          </p:cNvSpPr>
          <p:nvPr>
            <p:ph type="sldNum" sz="quarter" idx="12"/>
          </p:nvPr>
        </p:nvSpPr>
        <p:spPr/>
        <p:txBody>
          <a:bodyPr/>
          <a:lstStyle/>
          <a:p>
            <a:pPr marL="0" indent="0">
              <a:buFont typeface="+mj-lt"/>
              <a:buNone/>
            </a:pPr>
            <a:fld id="{130A9E71-80EC-4D7A-8E86-18A080BAD8E5}" type="slidenum">
              <a:rPr lang="en-CA" smtClean="0"/>
              <a:pPr marL="0" indent="0">
                <a:buFont typeface="+mj-lt"/>
                <a:buNone/>
              </a:pPr>
              <a:t>9</a:t>
            </a:fld>
            <a:endParaRPr lang="en-CA"/>
          </a:p>
        </p:txBody>
      </p:sp>
      <p:pic>
        <p:nvPicPr>
          <p:cNvPr id="5" name="Picture 4">
            <a:extLst>
              <a:ext uri="{FF2B5EF4-FFF2-40B4-BE49-F238E27FC236}">
                <a16:creationId xmlns:a16="http://schemas.microsoft.com/office/drawing/2014/main" id="{12D372B9-E62D-4F8B-9121-D03007102E30}"/>
              </a:ext>
            </a:extLst>
          </p:cNvPr>
          <p:cNvPicPr>
            <a:picLocks noChangeAspect="1"/>
          </p:cNvPicPr>
          <p:nvPr/>
        </p:nvPicPr>
        <p:blipFill>
          <a:blip r:embed="rId2"/>
          <a:stretch>
            <a:fillRect/>
          </a:stretch>
        </p:blipFill>
        <p:spPr>
          <a:xfrm>
            <a:off x="11353249" y="241392"/>
            <a:ext cx="601579" cy="851674"/>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B1A2169C-FE91-BCBE-0716-1FB5EF191CA1}"/>
              </a:ext>
            </a:extLst>
          </p:cNvPr>
          <p:cNvPicPr>
            <a:picLocks noChangeAspect="1"/>
          </p:cNvPicPr>
          <p:nvPr/>
        </p:nvPicPr>
        <p:blipFill>
          <a:blip r:embed="rId3"/>
          <a:stretch>
            <a:fillRect/>
          </a:stretch>
        </p:blipFill>
        <p:spPr>
          <a:xfrm>
            <a:off x="944895" y="1998812"/>
            <a:ext cx="10802605" cy="3745134"/>
          </a:xfrm>
          <a:prstGeom prst="rect">
            <a:avLst/>
          </a:prstGeom>
        </p:spPr>
      </p:pic>
    </p:spTree>
    <p:extLst>
      <p:ext uri="{BB962C8B-B14F-4D97-AF65-F5344CB8AC3E}">
        <p14:creationId xmlns:p14="http://schemas.microsoft.com/office/powerpoint/2010/main" val="12378834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17B49B3-167B-42CC-AAA8-CACD5B81E1D5}">
  <we:reference id="a3b40b4f-8edf-490e-9df1-7e66f93912bf" version="1.0.33.0" store="EXCatalog" storeType="EXCatalog"/>
  <we:alternateReferences>
    <we:reference id="WA104380526" version="1.0.33.0" store="en-CA"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44128191EE2544A11C74711CE3EE35" ma:contentTypeVersion="15" ma:contentTypeDescription="Create a new document." ma:contentTypeScope="" ma:versionID="7f97f33e51021f0de08c3317134aad65">
  <xsd:schema xmlns:xsd="http://www.w3.org/2001/XMLSchema" xmlns:xs="http://www.w3.org/2001/XMLSchema" xmlns:p="http://schemas.microsoft.com/office/2006/metadata/properties" xmlns:ns2="2f221664-454c-4508-ae98-26a9e8ded16d" xmlns:ns3="6e29870c-2aaa-408d-8465-118c9827369d" targetNamespace="http://schemas.microsoft.com/office/2006/metadata/properties" ma:root="true" ma:fieldsID="b40e66cde3dd3493149fb3d022a22f95" ns2:_="" ns3:_="">
    <xsd:import namespace="2f221664-454c-4508-ae98-26a9e8ded16d"/>
    <xsd:import namespace="6e29870c-2aaa-408d-8465-118c982736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221664-454c-4508-ae98-26a9e8ded1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c8eed75-80c5-4847-9a73-e57fdb9c9b3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29870c-2aaa-408d-8465-118c982736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fb6598e-257b-41be-9874-e9c11bfe1528}" ma:internalName="TaxCatchAll" ma:showField="CatchAllData" ma:web="6e29870c-2aaa-408d-8465-118c9827369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e29870c-2aaa-408d-8465-118c9827369d" xsi:nil="true"/>
    <lcf76f155ced4ddcb4097134ff3c332f xmlns="2f221664-454c-4508-ae98-26a9e8ded16d">
      <Terms xmlns="http://schemas.microsoft.com/office/infopath/2007/PartnerControls"/>
    </lcf76f155ced4ddcb4097134ff3c332f>
    <SharedWithUsers xmlns="6e29870c-2aaa-408d-8465-118c9827369d">
      <UserInfo>
        <DisplayName>Rick LaBelle</DisplayName>
        <AccountId>13</AccountId>
        <AccountType/>
      </UserInfo>
      <UserInfo>
        <DisplayName>Alasdair Federico</DisplayName>
        <AccountId>25</AccountId>
        <AccountType/>
      </UserInfo>
      <UserInfo>
        <DisplayName>Andrew Smith</DisplayName>
        <AccountId>22</AccountId>
        <AccountType/>
      </UserInfo>
      <UserInfo>
        <DisplayName>Robert Booth</DisplayName>
        <AccountId>26</AccountId>
        <AccountType/>
      </UserInfo>
      <UserInfo>
        <DisplayName>Michael Psihogios</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36E678-64CA-4B0D-BB50-50A26E1CC740}">
  <ds:schemaRefs>
    <ds:schemaRef ds:uri="2f221664-454c-4508-ae98-26a9e8ded16d"/>
    <ds:schemaRef ds:uri="6e29870c-2aaa-408d-8465-118c982736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74DF51-BE99-4C65-9B43-1C69EE007E92}">
  <ds:schemaRefs>
    <ds:schemaRef ds:uri="2f221664-454c-4508-ae98-26a9e8ded16d"/>
    <ds:schemaRef ds:uri="6e29870c-2aaa-408d-8465-118c982736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B8E674C-C487-448E-B783-60DED2A833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5979</TotalTime>
  <Words>3404</Words>
  <Application>Microsoft Office PowerPoint</Application>
  <PresentationFormat>Widescreen</PresentationFormat>
  <Paragraphs>470</Paragraphs>
  <Slides>23</Slides>
  <Notes>11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Disclaimer: Forward Looking Statements </vt:lpstr>
      <vt:lpstr>PowerPoint Presentation</vt:lpstr>
      <vt:lpstr>At a glance</vt:lpstr>
      <vt:lpstr>North American salt industry</vt:lpstr>
      <vt:lpstr>Feasibility study1</vt:lpstr>
      <vt:lpstr>World class resource</vt:lpstr>
      <vt:lpstr>Priorities for 2025</vt:lpstr>
      <vt:lpstr>De-Risked development schedule</vt:lpstr>
      <vt:lpstr>Mine simulation</vt:lpstr>
      <vt:lpstr>Underground equipment</vt:lpstr>
      <vt:lpstr>Salt production offtake and Canadian JV</vt:lpstr>
      <vt:lpstr>Environmental stewardship</vt:lpstr>
      <vt:lpstr>PowerPoint Presentation</vt:lpstr>
      <vt:lpstr>Strategically located</vt:lpstr>
      <vt:lpstr>Sustainable mining</vt:lpstr>
      <vt:lpstr>Capital structure</vt:lpstr>
      <vt:lpstr>Responsible leadership </vt:lpstr>
      <vt:lpstr>Economic impact</vt:lpstr>
      <vt:lpstr>Sustainability</vt:lpstr>
      <vt:lpstr>PowerPoint Presentation</vt:lpstr>
      <vt:lpstr>PowerPoint Presentation</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Walker</dc:creator>
  <cp:lastModifiedBy>Alasdair Federico</cp:lastModifiedBy>
  <cp:revision>3</cp:revision>
  <cp:lastPrinted>2024-02-22T17:49:41Z</cp:lastPrinted>
  <dcterms:created xsi:type="dcterms:W3CDTF">2023-10-11T12:26:09Z</dcterms:created>
  <dcterms:modified xsi:type="dcterms:W3CDTF">2025-03-14T15:16:21Z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0x0101008A44128191EE2544A11C74711CE3EE35</vt:lpwstr>
  </property>
</Properties>
</file>